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1"/>
  </p:notesMasterIdLst>
  <p:sldIdLst>
    <p:sldId id="264" r:id="rId2"/>
    <p:sldId id="261" r:id="rId3"/>
    <p:sldId id="262" r:id="rId4"/>
    <p:sldId id="260" r:id="rId5"/>
    <p:sldId id="263" r:id="rId6"/>
    <p:sldId id="258" r:id="rId7"/>
    <p:sldId id="257" r:id="rId8"/>
    <p:sldId id="259" r:id="rId9"/>
    <p:sldId id="25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9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B8A699-25AB-4392-9974-35B168E907AF}" type="datetimeFigureOut">
              <a:rPr lang="en-US" smtClean="0"/>
              <a:pPr/>
              <a:t>4/6/2010</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6A12D0-3464-4835-B236-0463B8DB183C}" type="slidenum">
              <a:rPr lang="en-CA" smtClean="0"/>
              <a:pPr/>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25139E0-AEC1-4224-ACBE-1900FABFD234}"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656BFF7E-EE34-44F5-A997-31E0FC8D8896}" type="datetimeFigureOut">
              <a:rPr lang="en-US" smtClean="0"/>
              <a:pPr/>
              <a:t>4/6/2010</a:t>
            </a:fld>
            <a:endParaRPr lang="en-CA"/>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CA"/>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07324304-F586-4A59-89DA-03E013F69B9B}" type="slidenum">
              <a:rPr lang="en-CA" smtClean="0"/>
              <a:pPr/>
              <a:t>‹#›</a:t>
            </a:fld>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656BFF7E-EE34-44F5-A997-31E0FC8D8896}" type="datetimeFigureOut">
              <a:rPr lang="en-US" smtClean="0"/>
              <a:pPr/>
              <a:t>4/6/2010</a:t>
            </a:fld>
            <a:endParaRPr lang="en-CA"/>
          </a:p>
        </p:txBody>
      </p:sp>
      <p:sp>
        <p:nvSpPr>
          <p:cNvPr id="9" name="Slide Number Placeholder 8"/>
          <p:cNvSpPr>
            <a:spLocks noGrp="1"/>
          </p:cNvSpPr>
          <p:nvPr>
            <p:ph type="sldNum" sz="quarter" idx="15"/>
          </p:nvPr>
        </p:nvSpPr>
        <p:spPr/>
        <p:txBody>
          <a:bodyPr rtlCol="0"/>
          <a:lstStyle/>
          <a:p>
            <a:fld id="{07324304-F586-4A59-89DA-03E013F69B9B}" type="slidenum">
              <a:rPr lang="en-CA" smtClean="0"/>
              <a:pPr/>
              <a:t>‹#›</a:t>
            </a:fld>
            <a:endParaRPr lang="en-CA"/>
          </a:p>
        </p:txBody>
      </p:sp>
      <p:sp>
        <p:nvSpPr>
          <p:cNvPr id="10" name="Footer Placeholder 9"/>
          <p:cNvSpPr>
            <a:spLocks noGrp="1"/>
          </p:cNvSpPr>
          <p:nvPr>
            <p:ph type="ftr" sz="quarter" idx="16"/>
          </p:nvPr>
        </p:nvSpPr>
        <p:spPr/>
        <p:txBody>
          <a:bodyPr rtlCol="0"/>
          <a:lstStyle/>
          <a:p>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656BFF7E-EE34-44F5-A997-31E0FC8D8896}" type="datetimeFigureOut">
              <a:rPr lang="en-US" smtClean="0"/>
              <a:pPr/>
              <a:t>4/6/2010</a:t>
            </a:fld>
            <a:endParaRPr lang="en-CA"/>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CA"/>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07324304-F586-4A59-89DA-03E013F69B9B}" type="slidenum">
              <a:rPr lang="en-CA" smtClean="0"/>
              <a:pPr/>
              <a:t>‹#›</a:t>
            </a:fld>
            <a:endParaRPr lang="en-CA"/>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56BFF7E-EE34-44F5-A997-31E0FC8D8896}" type="datetimeFigureOut">
              <a:rPr lang="en-US" smtClean="0"/>
              <a:pPr/>
              <a:t>4/6/2010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07324304-F586-4A59-89DA-03E013F69B9B}" type="slidenum">
              <a:rPr lang="en-CA" smtClean="0"/>
              <a:pPr/>
              <a:t>‹#›</a:t>
            </a:fld>
            <a:endParaRPr lang="en-CA"/>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656BFF7E-EE34-44F5-A997-31E0FC8D8896}" type="datetimeFigureOut">
              <a:rPr lang="en-US" smtClean="0"/>
              <a:pPr/>
              <a:t>4/6/2010</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07324304-F586-4A59-89DA-03E013F69B9B}" type="slidenum">
              <a:rPr lang="en-CA" smtClean="0"/>
              <a:pPr/>
              <a:t>‹#›</a:t>
            </a:fld>
            <a:endParaRPr lang="en-CA"/>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656BFF7E-EE34-44F5-A997-31E0FC8D8896}" type="datetimeFigureOut">
              <a:rPr lang="en-US" smtClean="0"/>
              <a:pPr/>
              <a:t>4/6/2010</a:t>
            </a:fld>
            <a:endParaRPr lang="en-CA"/>
          </a:p>
        </p:txBody>
      </p:sp>
      <p:sp>
        <p:nvSpPr>
          <p:cNvPr id="7" name="Slide Number Placeholder 6"/>
          <p:cNvSpPr>
            <a:spLocks noGrp="1"/>
          </p:cNvSpPr>
          <p:nvPr>
            <p:ph type="sldNum" sz="quarter" idx="11"/>
          </p:nvPr>
        </p:nvSpPr>
        <p:spPr/>
        <p:txBody>
          <a:bodyPr rtlCol="0"/>
          <a:lstStyle/>
          <a:p>
            <a:fld id="{07324304-F586-4A59-89DA-03E013F69B9B}" type="slidenum">
              <a:rPr lang="en-CA" smtClean="0"/>
              <a:pPr/>
              <a:t>‹#›</a:t>
            </a:fld>
            <a:endParaRPr lang="en-CA"/>
          </a:p>
        </p:txBody>
      </p:sp>
      <p:sp>
        <p:nvSpPr>
          <p:cNvPr id="8" name="Footer Placeholder 7"/>
          <p:cNvSpPr>
            <a:spLocks noGrp="1"/>
          </p:cNvSpPr>
          <p:nvPr>
            <p:ph type="ftr" sz="quarter" idx="12"/>
          </p:nvPr>
        </p:nvSpPr>
        <p:spPr/>
        <p:txBody>
          <a:bodyPr rtlCol="0"/>
          <a:lstStyle/>
          <a:p>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6BFF7E-EE34-44F5-A997-31E0FC8D8896}" type="datetimeFigureOut">
              <a:rPr lang="en-US" smtClean="0"/>
              <a:pPr/>
              <a:t>4/6/2010</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07324304-F586-4A59-89DA-03E013F69B9B}"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656BFF7E-EE34-44F5-A997-31E0FC8D8896}" type="datetimeFigureOut">
              <a:rPr lang="en-US" smtClean="0"/>
              <a:pPr/>
              <a:t>4/6/2010</a:t>
            </a:fld>
            <a:endParaRPr lang="en-CA"/>
          </a:p>
        </p:txBody>
      </p:sp>
      <p:sp>
        <p:nvSpPr>
          <p:cNvPr id="22" name="Slide Number Placeholder 21"/>
          <p:cNvSpPr>
            <a:spLocks noGrp="1"/>
          </p:cNvSpPr>
          <p:nvPr>
            <p:ph type="sldNum" sz="quarter" idx="15"/>
          </p:nvPr>
        </p:nvSpPr>
        <p:spPr/>
        <p:txBody>
          <a:bodyPr rtlCol="0"/>
          <a:lstStyle/>
          <a:p>
            <a:fld id="{07324304-F586-4A59-89DA-03E013F69B9B}" type="slidenum">
              <a:rPr lang="en-CA" smtClean="0"/>
              <a:pPr/>
              <a:t>‹#›</a:t>
            </a:fld>
            <a:endParaRPr lang="en-CA"/>
          </a:p>
        </p:txBody>
      </p:sp>
      <p:sp>
        <p:nvSpPr>
          <p:cNvPr id="23" name="Footer Placeholder 22"/>
          <p:cNvSpPr>
            <a:spLocks noGrp="1"/>
          </p:cNvSpPr>
          <p:nvPr>
            <p:ph type="ftr" sz="quarter" idx="16"/>
          </p:nvPr>
        </p:nvSpPr>
        <p:spPr/>
        <p:txBody>
          <a:bodyPr rtlCol="0"/>
          <a:lstStyle/>
          <a:p>
            <a:endParaRPr lang="en-CA"/>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656BFF7E-EE34-44F5-A997-31E0FC8D8896}" type="datetimeFigureOut">
              <a:rPr lang="en-US" smtClean="0"/>
              <a:pPr/>
              <a:t>4/6/2010</a:t>
            </a:fld>
            <a:endParaRPr lang="en-CA"/>
          </a:p>
        </p:txBody>
      </p:sp>
      <p:sp>
        <p:nvSpPr>
          <p:cNvPr id="18" name="Slide Number Placeholder 17"/>
          <p:cNvSpPr>
            <a:spLocks noGrp="1"/>
          </p:cNvSpPr>
          <p:nvPr>
            <p:ph type="sldNum" sz="quarter" idx="11"/>
          </p:nvPr>
        </p:nvSpPr>
        <p:spPr/>
        <p:txBody>
          <a:bodyPr rtlCol="0"/>
          <a:lstStyle/>
          <a:p>
            <a:fld id="{07324304-F586-4A59-89DA-03E013F69B9B}" type="slidenum">
              <a:rPr lang="en-CA" smtClean="0"/>
              <a:pPr/>
              <a:t>‹#›</a:t>
            </a:fld>
            <a:endParaRPr lang="en-CA"/>
          </a:p>
        </p:txBody>
      </p:sp>
      <p:sp>
        <p:nvSpPr>
          <p:cNvPr id="21" name="Footer Placeholder 20"/>
          <p:cNvSpPr>
            <a:spLocks noGrp="1"/>
          </p:cNvSpPr>
          <p:nvPr>
            <p:ph type="ftr" sz="quarter" idx="12"/>
          </p:nvPr>
        </p:nvSpPr>
        <p:spPr/>
        <p:txBody>
          <a:bodyPr rtlCol="0"/>
          <a:lstStyle/>
          <a:p>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56BFF7E-EE34-44F5-A997-31E0FC8D8896}" type="datetimeFigureOut">
              <a:rPr lang="en-US" smtClean="0"/>
              <a:pPr/>
              <a:t>4/6/2010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7324304-F586-4A59-89DA-03E013F69B9B}"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56BFF7E-EE34-44F5-A997-31E0FC8D8896}" type="datetimeFigureOut">
              <a:rPr lang="en-US" smtClean="0"/>
              <a:pPr/>
              <a:t>4/6/2010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07324304-F586-4A59-89DA-03E013F69B9B}"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56BFF7E-EE34-44F5-A997-31E0FC8D8896}" type="datetimeFigureOut">
              <a:rPr lang="en-US" smtClean="0"/>
              <a:pPr/>
              <a:t>4/6/2010</a:t>
            </a:fld>
            <a:endParaRPr lang="en-CA"/>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CA"/>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7324304-F586-4A59-89DA-03E013F69B9B}"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09600" y="1295400"/>
            <a:ext cx="7623175" cy="2286000"/>
          </a:xfrm>
        </p:spPr>
        <p:txBody>
          <a:bodyPr>
            <a:normAutofit/>
          </a:bodyPr>
          <a:lstStyle/>
          <a:p>
            <a:r>
              <a:rPr lang="en-CA" sz="3200" i="1" dirty="0" smtClean="0"/>
              <a:t>A brief introduction to gambling interventions</a:t>
            </a:r>
            <a:r>
              <a:rPr lang="en-CA" sz="3200" dirty="0" smtClean="0"/>
              <a:t/>
            </a:r>
            <a:br>
              <a:rPr lang="en-CA" sz="3200" dirty="0" smtClean="0"/>
            </a:br>
            <a:r>
              <a:rPr lang="en-US" sz="3200" dirty="0"/>
              <a:t/>
            </a:r>
            <a:br>
              <a:rPr lang="en-US" sz="3200" dirty="0"/>
            </a:br>
            <a:r>
              <a:rPr lang="en-US" sz="3200" dirty="0"/>
              <a:t>D</a:t>
            </a:r>
            <a:r>
              <a:rPr lang="en-US" sz="3300" dirty="0"/>
              <a:t>avid </a:t>
            </a:r>
            <a:r>
              <a:rPr lang="en-US" sz="3300" dirty="0" smtClean="0"/>
              <a:t>C. Hodgins</a:t>
            </a:r>
            <a:endParaRPr lang="en-US" sz="2800" dirty="0"/>
          </a:p>
        </p:txBody>
      </p:sp>
      <p:pic>
        <p:nvPicPr>
          <p:cNvPr id="2052" name="Picture 4" descr="CHCrest"/>
          <p:cNvPicPr>
            <a:picLocks noGrp="1" noChangeAspect="1" noChangeArrowheads="1"/>
          </p:cNvPicPr>
          <p:nvPr>
            <p:ph type="subTitle" idx="1"/>
          </p:nvPr>
        </p:nvPicPr>
        <p:blipFill>
          <a:blip r:embed="rId3" cstate="print"/>
          <a:srcRect/>
          <a:stretch>
            <a:fillRect/>
          </a:stretch>
        </p:blipFill>
        <p:spPr>
          <a:xfrm>
            <a:off x="2714612" y="4071942"/>
            <a:ext cx="2336800" cy="974725"/>
          </a:xfrm>
          <a:noFill/>
          <a:ln/>
        </p:spPr>
      </p:pic>
      <p:pic>
        <p:nvPicPr>
          <p:cNvPr id="2053" name="Picture 5" descr="AGRI"/>
          <p:cNvPicPr>
            <a:picLocks noChangeAspect="1" noChangeArrowheads="1"/>
          </p:cNvPicPr>
          <p:nvPr/>
        </p:nvPicPr>
        <p:blipFill>
          <a:blip r:embed="rId4" cstate="print"/>
          <a:srcRect/>
          <a:stretch>
            <a:fillRect/>
          </a:stretch>
        </p:blipFill>
        <p:spPr bwMode="auto">
          <a:xfrm>
            <a:off x="4343400" y="4800600"/>
            <a:ext cx="3821113" cy="109537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1143000" y="342900"/>
            <a:ext cx="7772400" cy="1143000"/>
          </a:xfrm>
          <a:prstGeom prst="rect">
            <a:avLst/>
          </a:prstGeom>
          <a:noFill/>
          <a:ln w="12700">
            <a:noFill/>
            <a:miter lim="800000"/>
            <a:headEnd/>
            <a:tailEnd/>
          </a:ln>
          <a:effectLst>
            <a:outerShdw dist="107763" dir="2700000" algn="ctr" rotWithShape="0">
              <a:schemeClr val="bg2"/>
            </a:outerShdw>
          </a:effectLst>
        </p:spPr>
        <p:txBody>
          <a:bodyPr lIns="90488" tIns="44450" rIns="90488" bIns="44450" anchor="ctr"/>
          <a:lstStyle/>
          <a:p>
            <a:pPr algn="ctr" eaLnBrk="1" hangingPunct="1">
              <a:defRPr/>
            </a:pPr>
            <a:r>
              <a:rPr lang="en-US" sz="4400" dirty="0">
                <a:solidFill>
                  <a:schemeClr val="tx2"/>
                </a:solidFill>
                <a:latin typeface="Times New Roman" pitchFamily="18" charset="0"/>
              </a:rPr>
              <a:t>Treatment Models</a:t>
            </a:r>
          </a:p>
        </p:txBody>
      </p:sp>
      <p:sp>
        <p:nvSpPr>
          <p:cNvPr id="39939" name="Rectangle 3"/>
          <p:cNvSpPr>
            <a:spLocks noChangeArrowheads="1"/>
          </p:cNvSpPr>
          <p:nvPr/>
        </p:nvSpPr>
        <p:spPr bwMode="auto">
          <a:xfrm>
            <a:off x="685800" y="1981200"/>
            <a:ext cx="7772400" cy="4114800"/>
          </a:xfrm>
          <a:prstGeom prst="rect">
            <a:avLst/>
          </a:prstGeom>
          <a:noFill/>
          <a:ln w="12700">
            <a:noFill/>
            <a:miter lim="800000"/>
            <a:headEnd/>
            <a:tailEnd/>
          </a:ln>
        </p:spPr>
        <p:txBody>
          <a:bodyPr lIns="90488" tIns="44450" rIns="90488" bIns="44450"/>
          <a:lstStyle/>
          <a:p>
            <a:pPr marL="342900" indent="-342900" eaLnBrk="1" hangingPunct="1">
              <a:lnSpc>
                <a:spcPct val="90000"/>
              </a:lnSpc>
              <a:spcBef>
                <a:spcPct val="20000"/>
              </a:spcBef>
            </a:pPr>
            <a:r>
              <a:rPr lang="en-US" sz="2800" dirty="0">
                <a:latin typeface="Times New Roman" pitchFamily="1" charset="0"/>
              </a:rPr>
              <a:t>1.) Self-help/Gamblers Anonymous</a:t>
            </a:r>
          </a:p>
          <a:p>
            <a:pPr marL="342900" indent="-342900" eaLnBrk="1" hangingPunct="1">
              <a:lnSpc>
                <a:spcPct val="90000"/>
              </a:lnSpc>
              <a:spcBef>
                <a:spcPct val="20000"/>
              </a:spcBef>
            </a:pPr>
            <a:r>
              <a:rPr lang="en-US" sz="2800" dirty="0">
                <a:latin typeface="Times New Roman" pitchFamily="1" charset="0"/>
              </a:rPr>
              <a:t>2.) Inpatient </a:t>
            </a:r>
          </a:p>
          <a:p>
            <a:pPr marL="342900" indent="-342900" eaLnBrk="1" hangingPunct="1">
              <a:lnSpc>
                <a:spcPct val="90000"/>
              </a:lnSpc>
              <a:spcBef>
                <a:spcPct val="20000"/>
              </a:spcBef>
            </a:pPr>
            <a:r>
              <a:rPr lang="en-US" sz="2800" dirty="0">
                <a:latin typeface="Times New Roman" pitchFamily="1" charset="0"/>
              </a:rPr>
              <a:t>3.) Pharmacotherapy</a:t>
            </a:r>
          </a:p>
          <a:p>
            <a:pPr marL="342900" indent="-342900" eaLnBrk="1" hangingPunct="1">
              <a:lnSpc>
                <a:spcPct val="90000"/>
              </a:lnSpc>
              <a:spcBef>
                <a:spcPct val="20000"/>
              </a:spcBef>
            </a:pPr>
            <a:r>
              <a:rPr lang="en-US" sz="2800" dirty="0">
                <a:latin typeface="Times New Roman" pitchFamily="1" charset="0"/>
              </a:rPr>
              <a:t>4.) Marital/family </a:t>
            </a:r>
          </a:p>
          <a:p>
            <a:pPr marL="342900" indent="-342900" eaLnBrk="1" hangingPunct="1">
              <a:lnSpc>
                <a:spcPct val="90000"/>
              </a:lnSpc>
              <a:spcBef>
                <a:spcPct val="20000"/>
              </a:spcBef>
            </a:pPr>
            <a:r>
              <a:rPr lang="en-US" sz="2800" dirty="0">
                <a:latin typeface="Times New Roman" pitchFamily="1" charset="0"/>
              </a:rPr>
              <a:t>5.) Psychoanalytic </a:t>
            </a:r>
          </a:p>
          <a:p>
            <a:pPr marL="342900" indent="-342900" eaLnBrk="1" hangingPunct="1">
              <a:lnSpc>
                <a:spcPct val="90000"/>
              </a:lnSpc>
              <a:spcBef>
                <a:spcPct val="20000"/>
              </a:spcBef>
            </a:pPr>
            <a:r>
              <a:rPr lang="en-US" sz="2800" dirty="0">
                <a:latin typeface="Times New Roman" pitchFamily="1" charset="0"/>
              </a:rPr>
              <a:t>6.) </a:t>
            </a:r>
            <a:r>
              <a:rPr lang="en-US" sz="2800" dirty="0" smtClean="0">
                <a:latin typeface="Times New Roman" pitchFamily="1" charset="0"/>
              </a:rPr>
              <a:t>Cognitive *</a:t>
            </a:r>
            <a:endParaRPr lang="en-US" sz="2800" dirty="0">
              <a:latin typeface="Times New Roman" pitchFamily="1" charset="0"/>
            </a:endParaRPr>
          </a:p>
          <a:p>
            <a:pPr marL="342900" indent="-342900" eaLnBrk="1" hangingPunct="1">
              <a:lnSpc>
                <a:spcPct val="90000"/>
              </a:lnSpc>
              <a:spcBef>
                <a:spcPct val="20000"/>
              </a:spcBef>
            </a:pPr>
            <a:r>
              <a:rPr lang="en-US" sz="2800" dirty="0">
                <a:latin typeface="Times New Roman" pitchFamily="1" charset="0"/>
              </a:rPr>
              <a:t>7.) </a:t>
            </a:r>
            <a:r>
              <a:rPr lang="en-US" sz="2800" dirty="0" smtClean="0">
                <a:latin typeface="Times New Roman" pitchFamily="1" charset="0"/>
              </a:rPr>
              <a:t>Cognitive-behavioral * </a:t>
            </a:r>
            <a:endParaRPr lang="en-US" sz="2800" dirty="0">
              <a:latin typeface="Times New Roman" pitchFamily="1" charset="0"/>
            </a:endParaRPr>
          </a:p>
          <a:p>
            <a:pPr marL="342900" indent="-342900" eaLnBrk="1" hangingPunct="1">
              <a:lnSpc>
                <a:spcPct val="90000"/>
              </a:lnSpc>
              <a:spcBef>
                <a:spcPct val="20000"/>
              </a:spcBef>
            </a:pPr>
            <a:r>
              <a:rPr lang="en-US" sz="2800" dirty="0">
                <a:latin typeface="Times New Roman" pitchFamily="1" charset="0"/>
              </a:rPr>
              <a:t>8.) Brief </a:t>
            </a:r>
            <a:r>
              <a:rPr lang="en-US" sz="2800" dirty="0" smtClean="0">
                <a:latin typeface="Times New Roman" pitchFamily="1" charset="0"/>
              </a:rPr>
              <a:t>treatments *</a:t>
            </a:r>
            <a:endParaRPr lang="en-US" sz="2800" dirty="0">
              <a:latin typeface="Times New Roman" pitchFamily="1"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Treatment Outcome Literature</a:t>
            </a:r>
            <a:endParaRPr lang="en-CA" dirty="0"/>
          </a:p>
        </p:txBody>
      </p:sp>
      <p:sp>
        <p:nvSpPr>
          <p:cNvPr id="3" name="Content Placeholder 2"/>
          <p:cNvSpPr>
            <a:spLocks noGrp="1"/>
          </p:cNvSpPr>
          <p:nvPr>
            <p:ph sz="quarter" idx="1"/>
          </p:nvPr>
        </p:nvSpPr>
        <p:spPr/>
        <p:txBody>
          <a:bodyPr>
            <a:normAutofit/>
          </a:bodyPr>
          <a:lstStyle/>
          <a:p>
            <a:r>
              <a:rPr lang="en-CA" sz="2800" dirty="0" smtClean="0"/>
              <a:t>Jim </a:t>
            </a:r>
            <a:r>
              <a:rPr lang="en-CA" sz="2800" dirty="0" err="1" smtClean="0"/>
              <a:t>Westphal</a:t>
            </a:r>
            <a:r>
              <a:rPr lang="en-CA" sz="2800" dirty="0" smtClean="0"/>
              <a:t> will provide up-to-date review</a:t>
            </a:r>
          </a:p>
          <a:p>
            <a:r>
              <a:rPr lang="en-CA" sz="2800" dirty="0" smtClean="0"/>
              <a:t>Newer trials are methodologically more rigorous in terms of sample size, clinical design, measurement, AND inclusion of both genders.</a:t>
            </a:r>
          </a:p>
          <a:p>
            <a:r>
              <a:rPr lang="en-CA" sz="2800" dirty="0" smtClean="0"/>
              <a:t>Cognitive-behavioural  and brief motivational treatments have most support</a:t>
            </a:r>
          </a:p>
          <a:p>
            <a:r>
              <a:rPr lang="en-CA" sz="2800" dirty="0" smtClean="0"/>
              <a:t>No gender differences uncovered</a:t>
            </a:r>
            <a:endParaRPr lang="en-CA"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Observations about Gender from the Gambling Literature</a:t>
            </a:r>
            <a:endParaRPr lang="en-CA" dirty="0"/>
          </a:p>
        </p:txBody>
      </p:sp>
      <p:sp>
        <p:nvSpPr>
          <p:cNvPr id="3" name="Content Placeholder 2"/>
          <p:cNvSpPr>
            <a:spLocks noGrp="1"/>
          </p:cNvSpPr>
          <p:nvPr>
            <p:ph sz="quarter" idx="1"/>
          </p:nvPr>
        </p:nvSpPr>
        <p:spPr/>
        <p:txBody>
          <a:bodyPr>
            <a:normAutofit/>
          </a:bodyPr>
          <a:lstStyle/>
          <a:p>
            <a:r>
              <a:rPr lang="en-CA" sz="2800" dirty="0" smtClean="0"/>
              <a:t>Telescoping is a reliable phenomenon </a:t>
            </a:r>
          </a:p>
          <a:p>
            <a:pPr lvl="1"/>
            <a:r>
              <a:rPr lang="en-CA" sz="2400" dirty="0" smtClean="0"/>
              <a:t>Blanco et al., 2006; Grant &amp; Kim, 2002; Tavares et al., 2001</a:t>
            </a:r>
          </a:p>
          <a:p>
            <a:pPr lvl="1"/>
            <a:r>
              <a:rPr lang="en-CA" sz="2400" dirty="0" smtClean="0"/>
              <a:t>Later onset,  shorter time to first symptoms,  shorter time to treatment</a:t>
            </a:r>
          </a:p>
          <a:p>
            <a:r>
              <a:rPr lang="en-CA" sz="2800" dirty="0" smtClean="0"/>
              <a:t>Women have more narrow range of gambling activities</a:t>
            </a:r>
          </a:p>
          <a:p>
            <a:pPr lvl="1"/>
            <a:r>
              <a:rPr lang="en-CA" sz="2400" dirty="0" smtClean="0"/>
              <a:t>EMGs, not sports, table games, etc.</a:t>
            </a:r>
          </a:p>
          <a:p>
            <a:pPr lvl="1"/>
            <a:r>
              <a:rPr lang="en-CA" sz="2400" dirty="0" smtClean="0"/>
              <a:t>Different motivations? Escape?</a:t>
            </a:r>
            <a:r>
              <a:rPr lang="en-CA" sz="2400" dirty="0"/>
              <a:t>	</a:t>
            </a:r>
            <a:endParaRPr lang="en-CA"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linds(horizontal)">
                                      <p:cBhvr>
                                        <p:cTn id="18" dur="500"/>
                                        <p:tgtEl>
                                          <p:spTgt spid="3">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linds(horizontal)">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Observations about Gender from the Gambling Literature</a:t>
            </a:r>
            <a:endParaRPr lang="en-CA" dirty="0"/>
          </a:p>
        </p:txBody>
      </p:sp>
      <p:sp>
        <p:nvSpPr>
          <p:cNvPr id="3" name="Content Placeholder 2"/>
          <p:cNvSpPr>
            <a:spLocks noGrp="1"/>
          </p:cNvSpPr>
          <p:nvPr>
            <p:ph sz="quarter" idx="1"/>
          </p:nvPr>
        </p:nvSpPr>
        <p:spPr/>
        <p:txBody>
          <a:bodyPr>
            <a:normAutofit/>
          </a:bodyPr>
          <a:lstStyle/>
          <a:p>
            <a:r>
              <a:rPr lang="en-CA" sz="2800" dirty="0" smtClean="0"/>
              <a:t>Women PG have less substance abuse </a:t>
            </a:r>
            <a:r>
              <a:rPr lang="en-CA" sz="2800" dirty="0" err="1" smtClean="0"/>
              <a:t>comorbidity</a:t>
            </a:r>
            <a:r>
              <a:rPr lang="en-CA" sz="2800" dirty="0" smtClean="0"/>
              <a:t>, more depression, more childhood trauma</a:t>
            </a:r>
          </a:p>
          <a:p>
            <a:r>
              <a:rPr lang="en-CA" sz="2800" dirty="0" smtClean="0"/>
              <a:t>Women are</a:t>
            </a:r>
            <a:r>
              <a:rPr lang="en-CA" sz="2800" dirty="0" smtClean="0"/>
              <a:t> </a:t>
            </a:r>
            <a:r>
              <a:rPr lang="en-CA" sz="2800" dirty="0" smtClean="0"/>
              <a:t>more likely to recognize the gambling problem</a:t>
            </a:r>
          </a:p>
          <a:p>
            <a:r>
              <a:rPr lang="en-CA" sz="2800" dirty="0" smtClean="0"/>
              <a:t>Women in treatment have equivalent severity of PG </a:t>
            </a:r>
          </a:p>
          <a:p>
            <a:pPr>
              <a:buNone/>
            </a:pPr>
            <a:r>
              <a:rPr lang="en-CA" dirty="0" smtClean="0"/>
              <a:t> </a:t>
            </a: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Observations about Gender from the Gambling Literature</a:t>
            </a:r>
            <a:endParaRPr lang="en-CA" dirty="0"/>
          </a:p>
        </p:txBody>
      </p:sp>
      <p:sp>
        <p:nvSpPr>
          <p:cNvPr id="3" name="Content Placeholder 2"/>
          <p:cNvSpPr>
            <a:spLocks noGrp="1"/>
          </p:cNvSpPr>
          <p:nvPr>
            <p:ph sz="quarter" idx="1"/>
          </p:nvPr>
        </p:nvSpPr>
        <p:spPr/>
        <p:txBody>
          <a:bodyPr>
            <a:normAutofit/>
          </a:bodyPr>
          <a:lstStyle/>
          <a:p>
            <a:r>
              <a:rPr lang="en-CA" sz="3200" dirty="0" smtClean="0"/>
              <a:t>Women are more likely to seek treatment</a:t>
            </a:r>
          </a:p>
          <a:p>
            <a:pPr lvl="1"/>
            <a:r>
              <a:rPr lang="en-CA" sz="2800" dirty="0" smtClean="0"/>
              <a:t>Indirect evidence from:</a:t>
            </a:r>
          </a:p>
          <a:p>
            <a:pPr lvl="2"/>
            <a:r>
              <a:rPr lang="en-CA" sz="2400" dirty="0" smtClean="0"/>
              <a:t>Mental health literature</a:t>
            </a:r>
          </a:p>
          <a:p>
            <a:pPr lvl="2"/>
            <a:r>
              <a:rPr lang="en-CA" sz="2400" dirty="0" smtClean="0"/>
              <a:t>Treatment research studies</a:t>
            </a:r>
          </a:p>
          <a:p>
            <a:pPr lvl="2"/>
            <a:r>
              <a:rPr lang="en-CA" sz="2400" dirty="0" smtClean="0"/>
              <a:t>Epidemiological studies</a:t>
            </a:r>
          </a:p>
          <a:p>
            <a:pPr lvl="2"/>
            <a:endParaRPr lang="en-CA"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50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500"/>
                                        <p:tgtEl>
                                          <p:spTgt spid="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linds(horizont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4638"/>
            <a:ext cx="8077200" cy="944562"/>
          </a:xfrm>
        </p:spPr>
        <p:txBody>
          <a:bodyPr>
            <a:noAutofit/>
          </a:bodyPr>
          <a:lstStyle/>
          <a:p>
            <a:pPr eaLnBrk="1" fontAlgn="auto" hangingPunct="1">
              <a:spcAft>
                <a:spcPts val="0"/>
              </a:spcAft>
              <a:defRPr/>
            </a:pPr>
            <a:r>
              <a:rPr lang="en-US" sz="4000" b="1" dirty="0" err="1" smtClean="0"/>
              <a:t>Slutske</a:t>
            </a:r>
            <a:r>
              <a:rPr lang="en-US" sz="4000" b="1" dirty="0" smtClean="0"/>
              <a:t> (2006) – US Survey</a:t>
            </a:r>
          </a:p>
        </p:txBody>
      </p:sp>
      <p:sp>
        <p:nvSpPr>
          <p:cNvPr id="28675" name="Rectangle 3"/>
          <p:cNvSpPr>
            <a:spLocks noGrp="1" noChangeArrowheads="1"/>
          </p:cNvSpPr>
          <p:nvPr>
            <p:ph sz="quarter" idx="1"/>
          </p:nvPr>
        </p:nvSpPr>
        <p:spPr>
          <a:xfrm>
            <a:off x="457200" y="1905000"/>
            <a:ext cx="7467600" cy="4568825"/>
          </a:xfrm>
        </p:spPr>
        <p:txBody>
          <a:bodyPr/>
          <a:lstStyle/>
          <a:p>
            <a:pPr eaLnBrk="1" hangingPunct="1"/>
            <a:r>
              <a:rPr lang="en-US" sz="3200" dirty="0" smtClean="0"/>
              <a:t>National Epidemiologic Survey on Alcohol &amp; related Conditions (N=43,093)</a:t>
            </a:r>
          </a:p>
          <a:p>
            <a:pPr lvl="1" eaLnBrk="1" hangingPunct="1"/>
            <a:r>
              <a:rPr lang="en-US" sz="2800" dirty="0" smtClean="0"/>
              <a:t>Lifetime PG – 0.4%, n=185</a:t>
            </a:r>
          </a:p>
          <a:p>
            <a:pPr lvl="1" eaLnBrk="1" hangingPunct="1"/>
            <a:r>
              <a:rPr lang="en-US" sz="2800" dirty="0" smtClean="0"/>
              <a:t>No past year symptoms – 38%, n=70</a:t>
            </a:r>
          </a:p>
          <a:p>
            <a:pPr lvl="1" eaLnBrk="1" hangingPunct="1"/>
            <a:r>
              <a:rPr lang="en-US" sz="2800" dirty="0" smtClean="0"/>
              <a:t>Treatment-seekers – 11% , n=8</a:t>
            </a:r>
          </a:p>
          <a:p>
            <a:pPr lvl="2"/>
            <a:r>
              <a:rPr lang="en-US" dirty="0"/>
              <a:t>5</a:t>
            </a:r>
            <a:r>
              <a:rPr lang="en-US" sz="2400" dirty="0" smtClean="0"/>
              <a:t> women and 3 men</a:t>
            </a:r>
          </a:p>
          <a:p>
            <a:pPr lvl="1" eaLnBrk="1" hangingPunct="1"/>
            <a:r>
              <a:rPr lang="en-US" sz="2800" dirty="0" smtClean="0"/>
              <a:t>Natural recovery – 89% , n=62</a:t>
            </a:r>
          </a:p>
          <a:p>
            <a:pPr lvl="1" eaLnBrk="1" hangingPunct="1"/>
            <a:endParaRPr lang="en-US" sz="2400" dirty="0" smtClean="0"/>
          </a:p>
        </p:txBody>
      </p:sp>
      <p:sp>
        <p:nvSpPr>
          <p:cNvPr id="28676" name="Text Box 4"/>
          <p:cNvSpPr txBox="1">
            <a:spLocks noChangeArrowheads="1"/>
          </p:cNvSpPr>
          <p:nvPr/>
        </p:nvSpPr>
        <p:spPr bwMode="auto">
          <a:xfrm>
            <a:off x="746125" y="6096000"/>
            <a:ext cx="5470525" cy="369888"/>
          </a:xfrm>
          <a:prstGeom prst="rect">
            <a:avLst/>
          </a:prstGeom>
          <a:noFill/>
          <a:ln w="9525">
            <a:noFill/>
            <a:miter lim="800000"/>
            <a:headEnd/>
            <a:tailEnd/>
          </a:ln>
        </p:spPr>
        <p:txBody>
          <a:bodyPr>
            <a:spAutoFit/>
          </a:bodyPr>
          <a:lstStyle/>
          <a:p>
            <a:r>
              <a:rPr lang="en-US">
                <a:latin typeface="Verdana" pitchFamily="34" charset="0"/>
              </a:rPr>
              <a:t>American Journal of Psychiatry, 163, 297-302</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4638"/>
            <a:ext cx="8077200" cy="944562"/>
          </a:xfrm>
        </p:spPr>
        <p:txBody>
          <a:bodyPr>
            <a:noAutofit/>
          </a:bodyPr>
          <a:lstStyle/>
          <a:p>
            <a:pPr eaLnBrk="1" fontAlgn="auto" hangingPunct="1">
              <a:spcAft>
                <a:spcPts val="0"/>
              </a:spcAft>
              <a:defRPr/>
            </a:pPr>
            <a:r>
              <a:rPr lang="en-US" sz="4000" b="1" dirty="0" err="1" smtClean="0"/>
              <a:t>Slutske</a:t>
            </a:r>
            <a:r>
              <a:rPr lang="en-US" sz="4000" b="1" dirty="0" smtClean="0"/>
              <a:t> et al. (2009) – AU Survey</a:t>
            </a:r>
          </a:p>
        </p:txBody>
      </p:sp>
      <p:sp>
        <p:nvSpPr>
          <p:cNvPr id="28675" name="Rectangle 3"/>
          <p:cNvSpPr>
            <a:spLocks noGrp="1" noChangeArrowheads="1"/>
          </p:cNvSpPr>
          <p:nvPr>
            <p:ph sz="quarter" idx="1"/>
          </p:nvPr>
        </p:nvSpPr>
        <p:spPr>
          <a:xfrm>
            <a:off x="457200" y="1905000"/>
            <a:ext cx="7467600" cy="4568825"/>
          </a:xfrm>
        </p:spPr>
        <p:txBody>
          <a:bodyPr>
            <a:normAutofit lnSpcReduction="10000"/>
          </a:bodyPr>
          <a:lstStyle/>
          <a:p>
            <a:pPr eaLnBrk="1" hangingPunct="1"/>
            <a:r>
              <a:rPr lang="en-US" sz="3200" dirty="0" smtClean="0"/>
              <a:t>Australian Twin Registry (N=4,764 Twins)</a:t>
            </a:r>
          </a:p>
          <a:p>
            <a:pPr lvl="1" eaLnBrk="1" hangingPunct="1"/>
            <a:r>
              <a:rPr lang="en-US" sz="2800" dirty="0" smtClean="0"/>
              <a:t>Lifetime PG – 2.2%, n=140</a:t>
            </a:r>
          </a:p>
          <a:p>
            <a:pPr lvl="2"/>
            <a:r>
              <a:rPr lang="en-US" sz="2400" dirty="0" smtClean="0"/>
              <a:t>Men 3.5% Women 1.3%</a:t>
            </a:r>
          </a:p>
          <a:p>
            <a:pPr lvl="1"/>
            <a:r>
              <a:rPr lang="en-US" dirty="0"/>
              <a:t>Treatment-seekers – 19% , n=20</a:t>
            </a:r>
          </a:p>
          <a:p>
            <a:pPr lvl="2"/>
            <a:r>
              <a:rPr lang="en-US" dirty="0" smtClean="0"/>
              <a:t>Men 13% Women 32%</a:t>
            </a:r>
            <a:endParaRPr lang="en-US" dirty="0"/>
          </a:p>
          <a:p>
            <a:pPr lvl="1" eaLnBrk="1" hangingPunct="1"/>
            <a:r>
              <a:rPr lang="en-US" sz="2800" dirty="0" smtClean="0"/>
              <a:t>No past year symptoms – 42%, n=44</a:t>
            </a:r>
          </a:p>
          <a:p>
            <a:pPr lvl="2"/>
            <a:r>
              <a:rPr lang="en-US" sz="2400" dirty="0" smtClean="0"/>
              <a:t>Men 36% Women 56%</a:t>
            </a:r>
          </a:p>
          <a:p>
            <a:pPr lvl="1" eaLnBrk="1" hangingPunct="1"/>
            <a:r>
              <a:rPr lang="en-US" sz="2800" dirty="0" smtClean="0"/>
              <a:t>Natural recovery – 82% , n=36</a:t>
            </a:r>
          </a:p>
          <a:p>
            <a:pPr lvl="2"/>
            <a:r>
              <a:rPr lang="en-US" sz="2400" dirty="0" smtClean="0"/>
              <a:t>Men 92% Women 56%</a:t>
            </a:r>
          </a:p>
          <a:p>
            <a:pPr lvl="1" eaLnBrk="1" hangingPunct="1"/>
            <a:endParaRPr lang="en-US" sz="2400" dirty="0" smtClean="0"/>
          </a:p>
        </p:txBody>
      </p:sp>
      <p:sp>
        <p:nvSpPr>
          <p:cNvPr id="28676" name="Text Box 4"/>
          <p:cNvSpPr txBox="1">
            <a:spLocks noChangeArrowheads="1"/>
          </p:cNvSpPr>
          <p:nvPr/>
        </p:nvSpPr>
        <p:spPr bwMode="auto">
          <a:xfrm>
            <a:off x="785786" y="6357958"/>
            <a:ext cx="5897577" cy="369332"/>
          </a:xfrm>
          <a:prstGeom prst="rect">
            <a:avLst/>
          </a:prstGeom>
          <a:noFill/>
          <a:ln w="9525">
            <a:noFill/>
            <a:miter lim="800000"/>
            <a:headEnd/>
            <a:tailEnd/>
          </a:ln>
        </p:spPr>
        <p:txBody>
          <a:bodyPr wrap="square">
            <a:spAutoFit/>
          </a:bodyPr>
          <a:lstStyle/>
          <a:p>
            <a:r>
              <a:rPr lang="en-US" dirty="0" smtClean="0">
                <a:latin typeface="Verdana" pitchFamily="34" charset="0"/>
              </a:rPr>
              <a:t>Twin Research &amp; Human Genetics, 12, 425-432</a:t>
            </a:r>
            <a:endParaRPr lang="en-US" dirty="0">
              <a:latin typeface="Verdana" pitchFamily="34"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Thoughts</a:t>
            </a:r>
            <a:endParaRPr lang="en-CA" dirty="0"/>
          </a:p>
        </p:txBody>
      </p:sp>
      <p:sp>
        <p:nvSpPr>
          <p:cNvPr id="5" name="Content Placeholder 4"/>
          <p:cNvSpPr>
            <a:spLocks noGrp="1"/>
          </p:cNvSpPr>
          <p:nvPr>
            <p:ph sz="quarter" idx="1"/>
          </p:nvPr>
        </p:nvSpPr>
        <p:spPr/>
        <p:txBody>
          <a:bodyPr>
            <a:normAutofit/>
          </a:bodyPr>
          <a:lstStyle/>
          <a:p>
            <a:r>
              <a:rPr lang="en-CA" sz="2800" dirty="0" smtClean="0"/>
              <a:t>Lots to learn about gender specific treatment approaches</a:t>
            </a:r>
          </a:p>
          <a:p>
            <a:r>
              <a:rPr lang="en-CA" sz="2800" dirty="0" smtClean="0"/>
              <a:t>Focusing on pathways to treatment  (problem recognition, willingness to seek treatment, differences in “natural recovery”) might be as equally fruitful as treatment content and focus (gambling motivations, types of gambling, mental health </a:t>
            </a:r>
            <a:r>
              <a:rPr lang="en-CA" sz="2800" dirty="0" err="1" smtClean="0"/>
              <a:t>comorbidity</a:t>
            </a:r>
            <a:r>
              <a:rPr lang="en-CA" sz="2800" dirty="0" smtClean="0"/>
              <a:t>, trauma).</a:t>
            </a:r>
            <a:endParaRPr lang="en-CA"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blinds(horizontal)">
                                      <p:cBhvr>
                                        <p:cTn id="10"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226</TotalTime>
  <Words>400</Words>
  <Application>Microsoft Office PowerPoint</Application>
  <PresentationFormat>On-screen Show (4:3)</PresentationFormat>
  <Paragraphs>56</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Oriel</vt:lpstr>
      <vt:lpstr>A brief introduction to gambling interventions  David C. Hodgins</vt:lpstr>
      <vt:lpstr>Slide 2</vt:lpstr>
      <vt:lpstr>Treatment Outcome Literature</vt:lpstr>
      <vt:lpstr>Observations about Gender from the Gambling Literature</vt:lpstr>
      <vt:lpstr>Observations about Gender from the Gambling Literature</vt:lpstr>
      <vt:lpstr>Observations about Gender from the Gambling Literature</vt:lpstr>
      <vt:lpstr>Slutske (2006) – US Survey</vt:lpstr>
      <vt:lpstr>Slutske et al. (2009) – AU Survey</vt:lpstr>
      <vt:lpstr>Thoughts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dhodgins</dc:creator>
  <cp:lastModifiedBy>dhodgins</cp:lastModifiedBy>
  <cp:revision>23</cp:revision>
  <dcterms:created xsi:type="dcterms:W3CDTF">2010-04-05T20:26:57Z</dcterms:created>
  <dcterms:modified xsi:type="dcterms:W3CDTF">2010-04-06T17:42:11Z</dcterms:modified>
</cp:coreProperties>
</file>