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4"/>
  </p:sldMasterIdLst>
  <p:notesMasterIdLst>
    <p:notesMasterId r:id="rId20"/>
  </p:notesMasterIdLst>
  <p:sldIdLst>
    <p:sldId id="258" r:id="rId5"/>
    <p:sldId id="256" r:id="rId6"/>
    <p:sldId id="273" r:id="rId7"/>
    <p:sldId id="266" r:id="rId8"/>
    <p:sldId id="269" r:id="rId9"/>
    <p:sldId id="268" r:id="rId10"/>
    <p:sldId id="265" r:id="rId11"/>
    <p:sldId id="274" r:id="rId12"/>
    <p:sldId id="275" r:id="rId13"/>
    <p:sldId id="276" r:id="rId14"/>
    <p:sldId id="270" r:id="rId15"/>
    <p:sldId id="277" r:id="rId16"/>
    <p:sldId id="271" r:id="rId17"/>
    <p:sldId id="278"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3D0247-250E-6EE9-41AF-6D7E97B2E2E5}" name="MacKay, Christine" initials="MC" userId="S::christine.mackay@uleth.ca::2361d696-48a4-416d-a483-7cbfed21beaa"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3837" autoAdjust="0"/>
  </p:normalViewPr>
  <p:slideViewPr>
    <p:cSldViewPr snapToGrid="0">
      <p:cViewPr varScale="1">
        <p:scale>
          <a:sx n="60" d="100"/>
          <a:sy n="60" d="100"/>
        </p:scale>
        <p:origin x="255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ata9.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rawing9.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429525-A561-4000-B8F6-2B6DAC888FEE}"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73FDBA52-7E47-4298-A80A-BD0A050F2F46}">
      <dgm:prSet/>
      <dgm:spPr/>
      <dgm:t>
        <a:bodyPr/>
        <a:lstStyle/>
        <a:p>
          <a:pPr>
            <a:defRPr cap="all"/>
          </a:pPr>
          <a:r>
            <a:rPr lang="en-US"/>
            <a:t>Sports</a:t>
          </a:r>
        </a:p>
      </dgm:t>
    </dgm:pt>
    <dgm:pt modelId="{13AD3DB7-0386-4847-8B42-9644F09AA09D}" type="parTrans" cxnId="{56FA9BB9-F0A8-4978-9C39-E551F2F4D763}">
      <dgm:prSet/>
      <dgm:spPr/>
      <dgm:t>
        <a:bodyPr/>
        <a:lstStyle/>
        <a:p>
          <a:endParaRPr lang="en-US"/>
        </a:p>
      </dgm:t>
    </dgm:pt>
    <dgm:pt modelId="{B310F649-72C5-4C61-AF34-D62CCB4ABC59}" type="sibTrans" cxnId="{56FA9BB9-F0A8-4978-9C39-E551F2F4D763}">
      <dgm:prSet/>
      <dgm:spPr/>
      <dgm:t>
        <a:bodyPr/>
        <a:lstStyle/>
        <a:p>
          <a:endParaRPr lang="en-US"/>
        </a:p>
      </dgm:t>
    </dgm:pt>
    <dgm:pt modelId="{85ACAD23-648E-44C8-BF6B-24E90E295755}">
      <dgm:prSet/>
      <dgm:spPr/>
      <dgm:t>
        <a:bodyPr/>
        <a:lstStyle/>
        <a:p>
          <a:pPr>
            <a:defRPr cap="all"/>
          </a:pPr>
          <a:r>
            <a:rPr lang="en-US"/>
            <a:t>Yoga</a:t>
          </a:r>
        </a:p>
      </dgm:t>
    </dgm:pt>
    <dgm:pt modelId="{21AFCA07-91FD-4D1C-A040-3018D36429DC}" type="parTrans" cxnId="{19941185-BD5D-4B84-AB8E-C1C7D88FF334}">
      <dgm:prSet/>
      <dgm:spPr/>
      <dgm:t>
        <a:bodyPr/>
        <a:lstStyle/>
        <a:p>
          <a:endParaRPr lang="en-US"/>
        </a:p>
      </dgm:t>
    </dgm:pt>
    <dgm:pt modelId="{BFC11C41-FD9C-4C17-808D-69929061B189}" type="sibTrans" cxnId="{19941185-BD5D-4B84-AB8E-C1C7D88FF334}">
      <dgm:prSet/>
      <dgm:spPr/>
      <dgm:t>
        <a:bodyPr/>
        <a:lstStyle/>
        <a:p>
          <a:endParaRPr lang="en-US"/>
        </a:p>
      </dgm:t>
    </dgm:pt>
    <dgm:pt modelId="{2E0F40E0-F43B-4AAA-AA6E-176E6E1B7015}">
      <dgm:prSet/>
      <dgm:spPr/>
      <dgm:t>
        <a:bodyPr/>
        <a:lstStyle/>
        <a:p>
          <a:pPr>
            <a:defRPr cap="all"/>
          </a:pPr>
          <a:r>
            <a:rPr lang="en-US"/>
            <a:t>Cardiovascular exercises</a:t>
          </a:r>
        </a:p>
      </dgm:t>
    </dgm:pt>
    <dgm:pt modelId="{1BFB5CB1-A471-40FC-8B84-B23E4BBA1F5C}" type="parTrans" cxnId="{96D2D174-E2EB-4717-913F-A64CA224A5BC}">
      <dgm:prSet/>
      <dgm:spPr/>
      <dgm:t>
        <a:bodyPr/>
        <a:lstStyle/>
        <a:p>
          <a:endParaRPr lang="en-US"/>
        </a:p>
      </dgm:t>
    </dgm:pt>
    <dgm:pt modelId="{7A166F67-A3A6-4093-8E98-F17EEFCEA8EA}" type="sibTrans" cxnId="{96D2D174-E2EB-4717-913F-A64CA224A5BC}">
      <dgm:prSet/>
      <dgm:spPr/>
      <dgm:t>
        <a:bodyPr/>
        <a:lstStyle/>
        <a:p>
          <a:endParaRPr lang="en-US"/>
        </a:p>
      </dgm:t>
    </dgm:pt>
    <dgm:pt modelId="{9CD617B3-84C9-4695-9627-ADE10ADC8501}">
      <dgm:prSet/>
      <dgm:spPr/>
      <dgm:t>
        <a:bodyPr/>
        <a:lstStyle/>
        <a:p>
          <a:pPr>
            <a:defRPr cap="all"/>
          </a:pPr>
          <a:r>
            <a:rPr lang="en-US"/>
            <a:t>Weight-training</a:t>
          </a:r>
        </a:p>
      </dgm:t>
    </dgm:pt>
    <dgm:pt modelId="{2D695701-CC28-4F80-99EF-7649EF946014}" type="parTrans" cxnId="{0E2F9571-6978-4343-9391-C1736190E55A}">
      <dgm:prSet/>
      <dgm:spPr/>
      <dgm:t>
        <a:bodyPr/>
        <a:lstStyle/>
        <a:p>
          <a:endParaRPr lang="en-US"/>
        </a:p>
      </dgm:t>
    </dgm:pt>
    <dgm:pt modelId="{C9F14411-5734-46B9-8BB6-C79B17C2B129}" type="sibTrans" cxnId="{0E2F9571-6978-4343-9391-C1736190E55A}">
      <dgm:prSet/>
      <dgm:spPr/>
      <dgm:t>
        <a:bodyPr/>
        <a:lstStyle/>
        <a:p>
          <a:endParaRPr lang="en-US"/>
        </a:p>
      </dgm:t>
    </dgm:pt>
    <dgm:pt modelId="{F4F2F835-B10E-484B-BFE6-D0A9CCF112B2}">
      <dgm:prSet/>
      <dgm:spPr/>
      <dgm:t>
        <a:bodyPr/>
        <a:lstStyle/>
        <a:p>
          <a:pPr>
            <a:defRPr cap="all"/>
          </a:pPr>
          <a:r>
            <a:rPr lang="en-US"/>
            <a:t>Hiking</a:t>
          </a:r>
        </a:p>
      </dgm:t>
    </dgm:pt>
    <dgm:pt modelId="{B49EE295-ED34-4A8F-8F10-E8D2147B46D0}" type="parTrans" cxnId="{9C17E3D2-A20B-4C8E-88CE-BBFC88DF6BAD}">
      <dgm:prSet/>
      <dgm:spPr/>
      <dgm:t>
        <a:bodyPr/>
        <a:lstStyle/>
        <a:p>
          <a:endParaRPr lang="en-US"/>
        </a:p>
      </dgm:t>
    </dgm:pt>
    <dgm:pt modelId="{E44AD510-B9ED-4456-B585-EEBE2155ECD9}" type="sibTrans" cxnId="{9C17E3D2-A20B-4C8E-88CE-BBFC88DF6BAD}">
      <dgm:prSet/>
      <dgm:spPr/>
      <dgm:t>
        <a:bodyPr/>
        <a:lstStyle/>
        <a:p>
          <a:endParaRPr lang="en-US"/>
        </a:p>
      </dgm:t>
    </dgm:pt>
    <dgm:pt modelId="{FC326080-2F88-44D9-B2CB-42623A0F08AD}">
      <dgm:prSet/>
      <dgm:spPr/>
      <dgm:t>
        <a:bodyPr/>
        <a:lstStyle/>
        <a:p>
          <a:pPr>
            <a:defRPr cap="all"/>
          </a:pPr>
          <a:r>
            <a:rPr lang="en-US"/>
            <a:t>Seasonal activities</a:t>
          </a:r>
        </a:p>
      </dgm:t>
    </dgm:pt>
    <dgm:pt modelId="{91922DF6-FBBF-4CAC-B6AC-742DB157F7F9}" type="parTrans" cxnId="{E3B7FC8A-88B5-4EFF-A7A4-B52DE138C8E6}">
      <dgm:prSet/>
      <dgm:spPr/>
      <dgm:t>
        <a:bodyPr/>
        <a:lstStyle/>
        <a:p>
          <a:endParaRPr lang="en-US"/>
        </a:p>
      </dgm:t>
    </dgm:pt>
    <dgm:pt modelId="{76643188-CF35-40D7-8DE3-EF82B0233D3C}" type="sibTrans" cxnId="{E3B7FC8A-88B5-4EFF-A7A4-B52DE138C8E6}">
      <dgm:prSet/>
      <dgm:spPr/>
      <dgm:t>
        <a:bodyPr/>
        <a:lstStyle/>
        <a:p>
          <a:endParaRPr lang="en-US"/>
        </a:p>
      </dgm:t>
    </dgm:pt>
    <dgm:pt modelId="{007666E1-7F1F-473C-922C-D93EB243F931}" type="pres">
      <dgm:prSet presAssocID="{98429525-A561-4000-B8F6-2B6DAC888FEE}" presName="root" presStyleCnt="0">
        <dgm:presLayoutVars>
          <dgm:dir/>
          <dgm:resizeHandles val="exact"/>
        </dgm:presLayoutVars>
      </dgm:prSet>
      <dgm:spPr/>
    </dgm:pt>
    <dgm:pt modelId="{617F5030-E489-420E-B68D-E55F09ABF501}" type="pres">
      <dgm:prSet presAssocID="{73FDBA52-7E47-4298-A80A-BD0A050F2F46}" presName="compNode" presStyleCnt="0"/>
      <dgm:spPr/>
    </dgm:pt>
    <dgm:pt modelId="{13AAE0F9-466C-4E88-AEA5-E8B3C1F44F17}" type="pres">
      <dgm:prSet presAssocID="{73FDBA52-7E47-4298-A80A-BD0A050F2F46}" presName="iconBgRect" presStyleLbl="bgShp" presStyleIdx="0" presStyleCnt="6"/>
      <dgm:spPr/>
    </dgm:pt>
    <dgm:pt modelId="{39B1A019-6F3E-4F15-99D7-F20FF07BD8CA}" type="pres">
      <dgm:prSet presAssocID="{73FDBA52-7E47-4298-A80A-BD0A050F2F46}"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ter Polo player"/>
        </a:ext>
      </dgm:extLst>
    </dgm:pt>
    <dgm:pt modelId="{CBABFEA1-4BDF-4729-8B4F-E2E2749A6088}" type="pres">
      <dgm:prSet presAssocID="{73FDBA52-7E47-4298-A80A-BD0A050F2F46}" presName="spaceRect" presStyleCnt="0"/>
      <dgm:spPr/>
    </dgm:pt>
    <dgm:pt modelId="{9BCADE8B-570D-46A9-B573-047C138390CD}" type="pres">
      <dgm:prSet presAssocID="{73FDBA52-7E47-4298-A80A-BD0A050F2F46}" presName="textRect" presStyleLbl="revTx" presStyleIdx="0" presStyleCnt="6">
        <dgm:presLayoutVars>
          <dgm:chMax val="1"/>
          <dgm:chPref val="1"/>
        </dgm:presLayoutVars>
      </dgm:prSet>
      <dgm:spPr/>
    </dgm:pt>
    <dgm:pt modelId="{8758E83F-6D61-451E-A575-346BDDDDA45F}" type="pres">
      <dgm:prSet presAssocID="{B310F649-72C5-4C61-AF34-D62CCB4ABC59}" presName="sibTrans" presStyleCnt="0"/>
      <dgm:spPr/>
    </dgm:pt>
    <dgm:pt modelId="{DB83E93B-D945-4744-8E06-E49E1B2F84C2}" type="pres">
      <dgm:prSet presAssocID="{85ACAD23-648E-44C8-BF6B-24E90E295755}" presName="compNode" presStyleCnt="0"/>
      <dgm:spPr/>
    </dgm:pt>
    <dgm:pt modelId="{8292D96C-72F2-4C60-90DD-FABAA3D13971}" type="pres">
      <dgm:prSet presAssocID="{85ACAD23-648E-44C8-BF6B-24E90E295755}" presName="iconBgRect" presStyleLbl="bgShp" presStyleIdx="1" presStyleCnt="6"/>
      <dgm:spPr/>
    </dgm:pt>
    <dgm:pt modelId="{046C1A99-D408-41F2-9091-8405A378ADD7}" type="pres">
      <dgm:prSet presAssocID="{85ACAD23-648E-44C8-BF6B-24E90E295755}"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lant"/>
        </a:ext>
      </dgm:extLst>
    </dgm:pt>
    <dgm:pt modelId="{65E9086B-436B-42F5-9603-FF9749D4DAF9}" type="pres">
      <dgm:prSet presAssocID="{85ACAD23-648E-44C8-BF6B-24E90E295755}" presName="spaceRect" presStyleCnt="0"/>
      <dgm:spPr/>
    </dgm:pt>
    <dgm:pt modelId="{AA43C0A7-FCFF-47D6-9532-316E558DD3AC}" type="pres">
      <dgm:prSet presAssocID="{85ACAD23-648E-44C8-BF6B-24E90E295755}" presName="textRect" presStyleLbl="revTx" presStyleIdx="1" presStyleCnt="6">
        <dgm:presLayoutVars>
          <dgm:chMax val="1"/>
          <dgm:chPref val="1"/>
        </dgm:presLayoutVars>
      </dgm:prSet>
      <dgm:spPr/>
    </dgm:pt>
    <dgm:pt modelId="{DE198E9D-CDF5-410A-ADBD-A5F890734E85}" type="pres">
      <dgm:prSet presAssocID="{BFC11C41-FD9C-4C17-808D-69929061B189}" presName="sibTrans" presStyleCnt="0"/>
      <dgm:spPr/>
    </dgm:pt>
    <dgm:pt modelId="{801E8ACC-5BF5-4855-83B1-E7FE9EAB3F8B}" type="pres">
      <dgm:prSet presAssocID="{2E0F40E0-F43B-4AAA-AA6E-176E6E1B7015}" presName="compNode" presStyleCnt="0"/>
      <dgm:spPr/>
    </dgm:pt>
    <dgm:pt modelId="{F1E445F6-FFC0-4804-A883-1AB446797ECD}" type="pres">
      <dgm:prSet presAssocID="{2E0F40E0-F43B-4AAA-AA6E-176E6E1B7015}" presName="iconBgRect" presStyleLbl="bgShp" presStyleIdx="2" presStyleCnt="6"/>
      <dgm:spPr/>
    </dgm:pt>
    <dgm:pt modelId="{2DC0DFAC-48DA-4CD6-A4E1-0A3C9E9437EF}" type="pres">
      <dgm:prSet presAssocID="{2E0F40E0-F43B-4AAA-AA6E-176E6E1B7015}"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rtbeat"/>
        </a:ext>
      </dgm:extLst>
    </dgm:pt>
    <dgm:pt modelId="{A539C251-BA7D-4359-BF0F-154DDF7E2516}" type="pres">
      <dgm:prSet presAssocID="{2E0F40E0-F43B-4AAA-AA6E-176E6E1B7015}" presName="spaceRect" presStyleCnt="0"/>
      <dgm:spPr/>
    </dgm:pt>
    <dgm:pt modelId="{72B98AFD-C911-4C0D-AB00-9FFC1A2D249D}" type="pres">
      <dgm:prSet presAssocID="{2E0F40E0-F43B-4AAA-AA6E-176E6E1B7015}" presName="textRect" presStyleLbl="revTx" presStyleIdx="2" presStyleCnt="6">
        <dgm:presLayoutVars>
          <dgm:chMax val="1"/>
          <dgm:chPref val="1"/>
        </dgm:presLayoutVars>
      </dgm:prSet>
      <dgm:spPr/>
    </dgm:pt>
    <dgm:pt modelId="{4D968B8E-3842-49C4-9966-824563B66A67}" type="pres">
      <dgm:prSet presAssocID="{7A166F67-A3A6-4093-8E98-F17EEFCEA8EA}" presName="sibTrans" presStyleCnt="0"/>
      <dgm:spPr/>
    </dgm:pt>
    <dgm:pt modelId="{CBD3F62C-09E9-4AC8-8A8E-38C7EE68859D}" type="pres">
      <dgm:prSet presAssocID="{9CD617B3-84C9-4695-9627-ADE10ADC8501}" presName="compNode" presStyleCnt="0"/>
      <dgm:spPr/>
    </dgm:pt>
    <dgm:pt modelId="{74DB8B23-9D05-4E2A-B6F3-D49E59C10F6A}" type="pres">
      <dgm:prSet presAssocID="{9CD617B3-84C9-4695-9627-ADE10ADC8501}" presName="iconBgRect" presStyleLbl="bgShp" presStyleIdx="3" presStyleCnt="6"/>
      <dgm:spPr/>
    </dgm:pt>
    <dgm:pt modelId="{C734C3E6-2D84-4290-94E8-20F76E896CE5}" type="pres">
      <dgm:prSet presAssocID="{9CD617B3-84C9-4695-9627-ADE10ADC8501}"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umbbell"/>
        </a:ext>
      </dgm:extLst>
    </dgm:pt>
    <dgm:pt modelId="{303BFC91-5739-45FA-9B73-7AE37BBC1D7A}" type="pres">
      <dgm:prSet presAssocID="{9CD617B3-84C9-4695-9627-ADE10ADC8501}" presName="spaceRect" presStyleCnt="0"/>
      <dgm:spPr/>
    </dgm:pt>
    <dgm:pt modelId="{F64C09A3-CED6-4E32-9A07-1F4FC02BE3BB}" type="pres">
      <dgm:prSet presAssocID="{9CD617B3-84C9-4695-9627-ADE10ADC8501}" presName="textRect" presStyleLbl="revTx" presStyleIdx="3" presStyleCnt="6">
        <dgm:presLayoutVars>
          <dgm:chMax val="1"/>
          <dgm:chPref val="1"/>
        </dgm:presLayoutVars>
      </dgm:prSet>
      <dgm:spPr/>
    </dgm:pt>
    <dgm:pt modelId="{7CC31CBB-E999-4EAA-A30E-1FD19BB425D6}" type="pres">
      <dgm:prSet presAssocID="{C9F14411-5734-46B9-8BB6-C79B17C2B129}" presName="sibTrans" presStyleCnt="0"/>
      <dgm:spPr/>
    </dgm:pt>
    <dgm:pt modelId="{C5B85856-D82C-4F37-909C-75639D7EA637}" type="pres">
      <dgm:prSet presAssocID="{F4F2F835-B10E-484B-BFE6-D0A9CCF112B2}" presName="compNode" presStyleCnt="0"/>
      <dgm:spPr/>
    </dgm:pt>
    <dgm:pt modelId="{368120C0-534C-4F76-A4C7-DD605B3C9563}" type="pres">
      <dgm:prSet presAssocID="{F4F2F835-B10E-484B-BFE6-D0A9CCF112B2}" presName="iconBgRect" presStyleLbl="bgShp" presStyleIdx="4" presStyleCnt="6"/>
      <dgm:spPr/>
    </dgm:pt>
    <dgm:pt modelId="{70A3F69C-C68A-43BF-BF59-B1A6D0DC5C94}" type="pres">
      <dgm:prSet presAssocID="{F4F2F835-B10E-484B-BFE6-D0A9CCF112B2}"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ke"/>
        </a:ext>
      </dgm:extLst>
    </dgm:pt>
    <dgm:pt modelId="{D88C7391-1D18-4930-9FA7-294AC1511056}" type="pres">
      <dgm:prSet presAssocID="{F4F2F835-B10E-484B-BFE6-D0A9CCF112B2}" presName="spaceRect" presStyleCnt="0"/>
      <dgm:spPr/>
    </dgm:pt>
    <dgm:pt modelId="{49EE11F4-6255-4B0C-B251-EA4402E4951A}" type="pres">
      <dgm:prSet presAssocID="{F4F2F835-B10E-484B-BFE6-D0A9CCF112B2}" presName="textRect" presStyleLbl="revTx" presStyleIdx="4" presStyleCnt="6">
        <dgm:presLayoutVars>
          <dgm:chMax val="1"/>
          <dgm:chPref val="1"/>
        </dgm:presLayoutVars>
      </dgm:prSet>
      <dgm:spPr/>
    </dgm:pt>
    <dgm:pt modelId="{E92DC978-5FB6-45ED-90AC-878EB4590495}" type="pres">
      <dgm:prSet presAssocID="{E44AD510-B9ED-4456-B585-EEBE2155ECD9}" presName="sibTrans" presStyleCnt="0"/>
      <dgm:spPr/>
    </dgm:pt>
    <dgm:pt modelId="{4E4F760F-7C72-4148-BB69-A3EC7C46B01D}" type="pres">
      <dgm:prSet presAssocID="{FC326080-2F88-44D9-B2CB-42623A0F08AD}" presName="compNode" presStyleCnt="0"/>
      <dgm:spPr/>
    </dgm:pt>
    <dgm:pt modelId="{F407CF12-8FE7-408C-AA83-81F09B2CC778}" type="pres">
      <dgm:prSet presAssocID="{FC326080-2F88-44D9-B2CB-42623A0F08AD}" presName="iconBgRect" presStyleLbl="bgShp" presStyleIdx="5" presStyleCnt="6"/>
      <dgm:spPr/>
    </dgm:pt>
    <dgm:pt modelId="{37AF2CA2-4D87-4E83-A782-842095855C91}" type="pres">
      <dgm:prSet presAssocID="{FC326080-2F88-44D9-B2CB-42623A0F08A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un"/>
        </a:ext>
      </dgm:extLst>
    </dgm:pt>
    <dgm:pt modelId="{E731155B-9532-4C5C-BFF1-C840404E852E}" type="pres">
      <dgm:prSet presAssocID="{FC326080-2F88-44D9-B2CB-42623A0F08AD}" presName="spaceRect" presStyleCnt="0"/>
      <dgm:spPr/>
    </dgm:pt>
    <dgm:pt modelId="{2F5C12F5-2343-4A28-90B7-F882B0E09164}" type="pres">
      <dgm:prSet presAssocID="{FC326080-2F88-44D9-B2CB-42623A0F08AD}" presName="textRect" presStyleLbl="revTx" presStyleIdx="5" presStyleCnt="6">
        <dgm:presLayoutVars>
          <dgm:chMax val="1"/>
          <dgm:chPref val="1"/>
        </dgm:presLayoutVars>
      </dgm:prSet>
      <dgm:spPr/>
    </dgm:pt>
  </dgm:ptLst>
  <dgm:cxnLst>
    <dgm:cxn modelId="{9CC6E111-48E2-4FBB-AB4E-F67AC5CAADA5}" type="presOf" srcId="{85ACAD23-648E-44C8-BF6B-24E90E295755}" destId="{AA43C0A7-FCFF-47D6-9532-316E558DD3AC}" srcOrd="0" destOrd="0" presId="urn:microsoft.com/office/officeart/2018/5/layout/IconCircleLabelList"/>
    <dgm:cxn modelId="{27BB6314-80F6-4DD9-9806-454562CAB94E}" type="presOf" srcId="{FC326080-2F88-44D9-B2CB-42623A0F08AD}" destId="{2F5C12F5-2343-4A28-90B7-F882B0E09164}" srcOrd="0" destOrd="0" presId="urn:microsoft.com/office/officeart/2018/5/layout/IconCircleLabelList"/>
    <dgm:cxn modelId="{0E2F9571-6978-4343-9391-C1736190E55A}" srcId="{98429525-A561-4000-B8F6-2B6DAC888FEE}" destId="{9CD617B3-84C9-4695-9627-ADE10ADC8501}" srcOrd="3" destOrd="0" parTransId="{2D695701-CC28-4F80-99EF-7649EF946014}" sibTransId="{C9F14411-5734-46B9-8BB6-C79B17C2B129}"/>
    <dgm:cxn modelId="{96D2D174-E2EB-4717-913F-A64CA224A5BC}" srcId="{98429525-A561-4000-B8F6-2B6DAC888FEE}" destId="{2E0F40E0-F43B-4AAA-AA6E-176E6E1B7015}" srcOrd="2" destOrd="0" parTransId="{1BFB5CB1-A471-40FC-8B84-B23E4BBA1F5C}" sibTransId="{7A166F67-A3A6-4093-8E98-F17EEFCEA8EA}"/>
    <dgm:cxn modelId="{6EFABF76-4B66-4F51-9AC7-7C1009601D74}" type="presOf" srcId="{9CD617B3-84C9-4695-9627-ADE10ADC8501}" destId="{F64C09A3-CED6-4E32-9A07-1F4FC02BE3BB}" srcOrd="0" destOrd="0" presId="urn:microsoft.com/office/officeart/2018/5/layout/IconCircleLabelList"/>
    <dgm:cxn modelId="{F6BC467D-3D3C-4FC5-95CB-A23D9EAC1549}" type="presOf" srcId="{98429525-A561-4000-B8F6-2B6DAC888FEE}" destId="{007666E1-7F1F-473C-922C-D93EB243F931}" srcOrd="0" destOrd="0" presId="urn:microsoft.com/office/officeart/2018/5/layout/IconCircleLabelList"/>
    <dgm:cxn modelId="{19941185-BD5D-4B84-AB8E-C1C7D88FF334}" srcId="{98429525-A561-4000-B8F6-2B6DAC888FEE}" destId="{85ACAD23-648E-44C8-BF6B-24E90E295755}" srcOrd="1" destOrd="0" parTransId="{21AFCA07-91FD-4D1C-A040-3018D36429DC}" sibTransId="{BFC11C41-FD9C-4C17-808D-69929061B189}"/>
    <dgm:cxn modelId="{E3B7FC8A-88B5-4EFF-A7A4-B52DE138C8E6}" srcId="{98429525-A561-4000-B8F6-2B6DAC888FEE}" destId="{FC326080-2F88-44D9-B2CB-42623A0F08AD}" srcOrd="5" destOrd="0" parTransId="{91922DF6-FBBF-4CAC-B6AC-742DB157F7F9}" sibTransId="{76643188-CF35-40D7-8DE3-EF82B0233D3C}"/>
    <dgm:cxn modelId="{074F4A95-C9E4-4ACF-8802-8A1960C660C3}" type="presOf" srcId="{F4F2F835-B10E-484B-BFE6-D0A9CCF112B2}" destId="{49EE11F4-6255-4B0C-B251-EA4402E4951A}" srcOrd="0" destOrd="0" presId="urn:microsoft.com/office/officeart/2018/5/layout/IconCircleLabelList"/>
    <dgm:cxn modelId="{0A76529F-DF3F-4F70-BEC1-BE107C022E83}" type="presOf" srcId="{73FDBA52-7E47-4298-A80A-BD0A050F2F46}" destId="{9BCADE8B-570D-46A9-B573-047C138390CD}" srcOrd="0" destOrd="0" presId="urn:microsoft.com/office/officeart/2018/5/layout/IconCircleLabelList"/>
    <dgm:cxn modelId="{56FA9BB9-F0A8-4978-9C39-E551F2F4D763}" srcId="{98429525-A561-4000-B8F6-2B6DAC888FEE}" destId="{73FDBA52-7E47-4298-A80A-BD0A050F2F46}" srcOrd="0" destOrd="0" parTransId="{13AD3DB7-0386-4847-8B42-9644F09AA09D}" sibTransId="{B310F649-72C5-4C61-AF34-D62CCB4ABC59}"/>
    <dgm:cxn modelId="{7976FEB9-3360-4878-BE88-7935692D84A0}" type="presOf" srcId="{2E0F40E0-F43B-4AAA-AA6E-176E6E1B7015}" destId="{72B98AFD-C911-4C0D-AB00-9FFC1A2D249D}" srcOrd="0" destOrd="0" presId="urn:microsoft.com/office/officeart/2018/5/layout/IconCircleLabelList"/>
    <dgm:cxn modelId="{9C17E3D2-A20B-4C8E-88CE-BBFC88DF6BAD}" srcId="{98429525-A561-4000-B8F6-2B6DAC888FEE}" destId="{F4F2F835-B10E-484B-BFE6-D0A9CCF112B2}" srcOrd="4" destOrd="0" parTransId="{B49EE295-ED34-4A8F-8F10-E8D2147B46D0}" sibTransId="{E44AD510-B9ED-4456-B585-EEBE2155ECD9}"/>
    <dgm:cxn modelId="{DB8A6CF1-C842-497E-8969-244F36D6E0A0}" type="presParOf" srcId="{007666E1-7F1F-473C-922C-D93EB243F931}" destId="{617F5030-E489-420E-B68D-E55F09ABF501}" srcOrd="0" destOrd="0" presId="urn:microsoft.com/office/officeart/2018/5/layout/IconCircleLabelList"/>
    <dgm:cxn modelId="{4CDC0676-7F18-4C0C-BB55-5307D21A0568}" type="presParOf" srcId="{617F5030-E489-420E-B68D-E55F09ABF501}" destId="{13AAE0F9-466C-4E88-AEA5-E8B3C1F44F17}" srcOrd="0" destOrd="0" presId="urn:microsoft.com/office/officeart/2018/5/layout/IconCircleLabelList"/>
    <dgm:cxn modelId="{BD6CA484-ED14-489F-8DE7-8E0BF28E0261}" type="presParOf" srcId="{617F5030-E489-420E-B68D-E55F09ABF501}" destId="{39B1A019-6F3E-4F15-99D7-F20FF07BD8CA}" srcOrd="1" destOrd="0" presId="urn:microsoft.com/office/officeart/2018/5/layout/IconCircleLabelList"/>
    <dgm:cxn modelId="{A3835621-9C82-4F23-BBDD-A49F0C65ADFB}" type="presParOf" srcId="{617F5030-E489-420E-B68D-E55F09ABF501}" destId="{CBABFEA1-4BDF-4729-8B4F-E2E2749A6088}" srcOrd="2" destOrd="0" presId="urn:microsoft.com/office/officeart/2018/5/layout/IconCircleLabelList"/>
    <dgm:cxn modelId="{F9E526C2-BCDD-4FD6-BD5E-D0911449558C}" type="presParOf" srcId="{617F5030-E489-420E-B68D-E55F09ABF501}" destId="{9BCADE8B-570D-46A9-B573-047C138390CD}" srcOrd="3" destOrd="0" presId="urn:microsoft.com/office/officeart/2018/5/layout/IconCircleLabelList"/>
    <dgm:cxn modelId="{A3DD5B3B-9BA8-47B3-845E-224401A265BD}" type="presParOf" srcId="{007666E1-7F1F-473C-922C-D93EB243F931}" destId="{8758E83F-6D61-451E-A575-346BDDDDA45F}" srcOrd="1" destOrd="0" presId="urn:microsoft.com/office/officeart/2018/5/layout/IconCircleLabelList"/>
    <dgm:cxn modelId="{272E4C7F-F245-4173-8E72-A40FBDD5A5DE}" type="presParOf" srcId="{007666E1-7F1F-473C-922C-D93EB243F931}" destId="{DB83E93B-D945-4744-8E06-E49E1B2F84C2}" srcOrd="2" destOrd="0" presId="urn:microsoft.com/office/officeart/2018/5/layout/IconCircleLabelList"/>
    <dgm:cxn modelId="{696D0DB0-CDC3-4B6E-90D3-31C61518ADBC}" type="presParOf" srcId="{DB83E93B-D945-4744-8E06-E49E1B2F84C2}" destId="{8292D96C-72F2-4C60-90DD-FABAA3D13971}" srcOrd="0" destOrd="0" presId="urn:microsoft.com/office/officeart/2018/5/layout/IconCircleLabelList"/>
    <dgm:cxn modelId="{3CBBD214-6128-4957-A136-29EAAEC2B3CE}" type="presParOf" srcId="{DB83E93B-D945-4744-8E06-E49E1B2F84C2}" destId="{046C1A99-D408-41F2-9091-8405A378ADD7}" srcOrd="1" destOrd="0" presId="urn:microsoft.com/office/officeart/2018/5/layout/IconCircleLabelList"/>
    <dgm:cxn modelId="{B6256B38-1363-4DA3-A7CA-970056D54E08}" type="presParOf" srcId="{DB83E93B-D945-4744-8E06-E49E1B2F84C2}" destId="{65E9086B-436B-42F5-9603-FF9749D4DAF9}" srcOrd="2" destOrd="0" presId="urn:microsoft.com/office/officeart/2018/5/layout/IconCircleLabelList"/>
    <dgm:cxn modelId="{82192D05-97B4-49D2-B0F0-F77C5DC8E3C4}" type="presParOf" srcId="{DB83E93B-D945-4744-8E06-E49E1B2F84C2}" destId="{AA43C0A7-FCFF-47D6-9532-316E558DD3AC}" srcOrd="3" destOrd="0" presId="urn:microsoft.com/office/officeart/2018/5/layout/IconCircleLabelList"/>
    <dgm:cxn modelId="{A881AF0C-7E9E-477E-BB59-62D803968CA0}" type="presParOf" srcId="{007666E1-7F1F-473C-922C-D93EB243F931}" destId="{DE198E9D-CDF5-410A-ADBD-A5F890734E85}" srcOrd="3" destOrd="0" presId="urn:microsoft.com/office/officeart/2018/5/layout/IconCircleLabelList"/>
    <dgm:cxn modelId="{30BE3DA6-C3FD-41A7-9912-5D02CD1FADD9}" type="presParOf" srcId="{007666E1-7F1F-473C-922C-D93EB243F931}" destId="{801E8ACC-5BF5-4855-83B1-E7FE9EAB3F8B}" srcOrd="4" destOrd="0" presId="urn:microsoft.com/office/officeart/2018/5/layout/IconCircleLabelList"/>
    <dgm:cxn modelId="{6344D4F1-32A4-4ACC-87DF-E4D9F2ABABBD}" type="presParOf" srcId="{801E8ACC-5BF5-4855-83B1-E7FE9EAB3F8B}" destId="{F1E445F6-FFC0-4804-A883-1AB446797ECD}" srcOrd="0" destOrd="0" presId="urn:microsoft.com/office/officeart/2018/5/layout/IconCircleLabelList"/>
    <dgm:cxn modelId="{EE355DA9-7C50-4B40-A8F5-53FDCCF9E077}" type="presParOf" srcId="{801E8ACC-5BF5-4855-83B1-E7FE9EAB3F8B}" destId="{2DC0DFAC-48DA-4CD6-A4E1-0A3C9E9437EF}" srcOrd="1" destOrd="0" presId="urn:microsoft.com/office/officeart/2018/5/layout/IconCircleLabelList"/>
    <dgm:cxn modelId="{831048C6-0AC8-43D2-94FE-157A73BC2867}" type="presParOf" srcId="{801E8ACC-5BF5-4855-83B1-E7FE9EAB3F8B}" destId="{A539C251-BA7D-4359-BF0F-154DDF7E2516}" srcOrd="2" destOrd="0" presId="urn:microsoft.com/office/officeart/2018/5/layout/IconCircleLabelList"/>
    <dgm:cxn modelId="{4C8CB67C-CF4C-4EF8-9562-CCB04F1E1A5D}" type="presParOf" srcId="{801E8ACC-5BF5-4855-83B1-E7FE9EAB3F8B}" destId="{72B98AFD-C911-4C0D-AB00-9FFC1A2D249D}" srcOrd="3" destOrd="0" presId="urn:microsoft.com/office/officeart/2018/5/layout/IconCircleLabelList"/>
    <dgm:cxn modelId="{70A8E6D0-57F3-4C2B-98B2-FF3CAFBD056D}" type="presParOf" srcId="{007666E1-7F1F-473C-922C-D93EB243F931}" destId="{4D968B8E-3842-49C4-9966-824563B66A67}" srcOrd="5" destOrd="0" presId="urn:microsoft.com/office/officeart/2018/5/layout/IconCircleLabelList"/>
    <dgm:cxn modelId="{AA38A795-4E9A-45DD-B786-DED551CB87C7}" type="presParOf" srcId="{007666E1-7F1F-473C-922C-D93EB243F931}" destId="{CBD3F62C-09E9-4AC8-8A8E-38C7EE68859D}" srcOrd="6" destOrd="0" presId="urn:microsoft.com/office/officeart/2018/5/layout/IconCircleLabelList"/>
    <dgm:cxn modelId="{384E44DD-34E6-4F48-A1D0-20F9F0E40D32}" type="presParOf" srcId="{CBD3F62C-09E9-4AC8-8A8E-38C7EE68859D}" destId="{74DB8B23-9D05-4E2A-B6F3-D49E59C10F6A}" srcOrd="0" destOrd="0" presId="urn:microsoft.com/office/officeart/2018/5/layout/IconCircleLabelList"/>
    <dgm:cxn modelId="{97C72D54-F756-42F5-87EF-C697846A6A14}" type="presParOf" srcId="{CBD3F62C-09E9-4AC8-8A8E-38C7EE68859D}" destId="{C734C3E6-2D84-4290-94E8-20F76E896CE5}" srcOrd="1" destOrd="0" presId="urn:microsoft.com/office/officeart/2018/5/layout/IconCircleLabelList"/>
    <dgm:cxn modelId="{4F92391C-DA11-48D8-94BE-97903FFBD853}" type="presParOf" srcId="{CBD3F62C-09E9-4AC8-8A8E-38C7EE68859D}" destId="{303BFC91-5739-45FA-9B73-7AE37BBC1D7A}" srcOrd="2" destOrd="0" presId="urn:microsoft.com/office/officeart/2018/5/layout/IconCircleLabelList"/>
    <dgm:cxn modelId="{A4699846-58AF-4C3C-A1ED-831DD0439BF6}" type="presParOf" srcId="{CBD3F62C-09E9-4AC8-8A8E-38C7EE68859D}" destId="{F64C09A3-CED6-4E32-9A07-1F4FC02BE3BB}" srcOrd="3" destOrd="0" presId="urn:microsoft.com/office/officeart/2018/5/layout/IconCircleLabelList"/>
    <dgm:cxn modelId="{442FE964-D7F7-4897-96DD-E4857385FA92}" type="presParOf" srcId="{007666E1-7F1F-473C-922C-D93EB243F931}" destId="{7CC31CBB-E999-4EAA-A30E-1FD19BB425D6}" srcOrd="7" destOrd="0" presId="urn:microsoft.com/office/officeart/2018/5/layout/IconCircleLabelList"/>
    <dgm:cxn modelId="{C898A058-FCE2-4983-964E-0A734D6DBDEA}" type="presParOf" srcId="{007666E1-7F1F-473C-922C-D93EB243F931}" destId="{C5B85856-D82C-4F37-909C-75639D7EA637}" srcOrd="8" destOrd="0" presId="urn:microsoft.com/office/officeart/2018/5/layout/IconCircleLabelList"/>
    <dgm:cxn modelId="{35A8A62C-56F4-4170-B551-0C253C190761}" type="presParOf" srcId="{C5B85856-D82C-4F37-909C-75639D7EA637}" destId="{368120C0-534C-4F76-A4C7-DD605B3C9563}" srcOrd="0" destOrd="0" presId="urn:microsoft.com/office/officeart/2018/5/layout/IconCircleLabelList"/>
    <dgm:cxn modelId="{C87E257F-1BAC-4D00-95FD-8101C3C12350}" type="presParOf" srcId="{C5B85856-D82C-4F37-909C-75639D7EA637}" destId="{70A3F69C-C68A-43BF-BF59-B1A6D0DC5C94}" srcOrd="1" destOrd="0" presId="urn:microsoft.com/office/officeart/2018/5/layout/IconCircleLabelList"/>
    <dgm:cxn modelId="{29CA2B67-6116-4B75-B81C-5A233D82075D}" type="presParOf" srcId="{C5B85856-D82C-4F37-909C-75639D7EA637}" destId="{D88C7391-1D18-4930-9FA7-294AC1511056}" srcOrd="2" destOrd="0" presId="urn:microsoft.com/office/officeart/2018/5/layout/IconCircleLabelList"/>
    <dgm:cxn modelId="{24BADA59-4166-4967-B2B5-85F7C86716C2}" type="presParOf" srcId="{C5B85856-D82C-4F37-909C-75639D7EA637}" destId="{49EE11F4-6255-4B0C-B251-EA4402E4951A}" srcOrd="3" destOrd="0" presId="urn:microsoft.com/office/officeart/2018/5/layout/IconCircleLabelList"/>
    <dgm:cxn modelId="{779AD774-8EEA-46F1-9D15-BBD9A313DA13}" type="presParOf" srcId="{007666E1-7F1F-473C-922C-D93EB243F931}" destId="{E92DC978-5FB6-45ED-90AC-878EB4590495}" srcOrd="9" destOrd="0" presId="urn:microsoft.com/office/officeart/2018/5/layout/IconCircleLabelList"/>
    <dgm:cxn modelId="{BD947B81-781A-4A79-B44B-C16EAED03659}" type="presParOf" srcId="{007666E1-7F1F-473C-922C-D93EB243F931}" destId="{4E4F760F-7C72-4148-BB69-A3EC7C46B01D}" srcOrd="10" destOrd="0" presId="urn:microsoft.com/office/officeart/2018/5/layout/IconCircleLabelList"/>
    <dgm:cxn modelId="{27BB6EBD-CCA4-4403-9FFE-D3F07379B162}" type="presParOf" srcId="{4E4F760F-7C72-4148-BB69-A3EC7C46B01D}" destId="{F407CF12-8FE7-408C-AA83-81F09B2CC778}" srcOrd="0" destOrd="0" presId="urn:microsoft.com/office/officeart/2018/5/layout/IconCircleLabelList"/>
    <dgm:cxn modelId="{A09C5B93-07B8-477C-AAF2-3C7D29801FAF}" type="presParOf" srcId="{4E4F760F-7C72-4148-BB69-A3EC7C46B01D}" destId="{37AF2CA2-4D87-4E83-A782-842095855C91}" srcOrd="1" destOrd="0" presId="urn:microsoft.com/office/officeart/2018/5/layout/IconCircleLabelList"/>
    <dgm:cxn modelId="{7EAE0FE2-4B9B-4F05-B40A-578E423607E7}" type="presParOf" srcId="{4E4F760F-7C72-4148-BB69-A3EC7C46B01D}" destId="{E731155B-9532-4C5C-BFF1-C840404E852E}" srcOrd="2" destOrd="0" presId="urn:microsoft.com/office/officeart/2018/5/layout/IconCircleLabelList"/>
    <dgm:cxn modelId="{7100E466-A7EF-41BE-BB65-5D23B89CEF45}" type="presParOf" srcId="{4E4F760F-7C72-4148-BB69-A3EC7C46B01D}" destId="{2F5C12F5-2343-4A28-90B7-F882B0E09164}"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E0A0D5-D55B-46CD-9553-EFB5689831F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D0D81761-3038-4C3A-A427-0FA8DF719497}">
      <dgm:prSet/>
      <dgm:spPr/>
      <dgm:t>
        <a:bodyPr/>
        <a:lstStyle/>
        <a:p>
          <a:r>
            <a:rPr lang="en-US"/>
            <a:t>Increase in sitting time</a:t>
          </a:r>
        </a:p>
      </dgm:t>
    </dgm:pt>
    <dgm:pt modelId="{BBFD27E5-D73E-41C9-B45B-64F0FDD7A79A}" type="parTrans" cxnId="{22E4A3D9-6D6C-4FBD-8629-FA3CC8E6AD4B}">
      <dgm:prSet/>
      <dgm:spPr/>
      <dgm:t>
        <a:bodyPr/>
        <a:lstStyle/>
        <a:p>
          <a:endParaRPr lang="en-US"/>
        </a:p>
      </dgm:t>
    </dgm:pt>
    <dgm:pt modelId="{DC7F69C8-77E8-422A-88AA-30B16FE1FE2D}" type="sibTrans" cxnId="{22E4A3D9-6D6C-4FBD-8629-FA3CC8E6AD4B}">
      <dgm:prSet/>
      <dgm:spPr/>
      <dgm:t>
        <a:bodyPr/>
        <a:lstStyle/>
        <a:p>
          <a:endParaRPr lang="en-US"/>
        </a:p>
      </dgm:t>
    </dgm:pt>
    <dgm:pt modelId="{D1A10D98-B0AB-428B-A5B1-AC2D5F8652B1}">
      <dgm:prSet/>
      <dgm:spPr/>
      <dgm:t>
        <a:bodyPr/>
        <a:lstStyle/>
        <a:p>
          <a:r>
            <a:rPr lang="en-US"/>
            <a:t>Lack of knowledge</a:t>
          </a:r>
          <a:r>
            <a:rPr lang="en-CA"/>
            <a:t> and/or time for physical activity</a:t>
          </a:r>
          <a:endParaRPr lang="en-US"/>
        </a:p>
      </dgm:t>
    </dgm:pt>
    <dgm:pt modelId="{35CCC3BF-E215-441D-BD0A-49B9A9BC78F0}" type="parTrans" cxnId="{D131F36A-9EA5-47AC-BF9C-8C7EEEB454CE}">
      <dgm:prSet/>
      <dgm:spPr/>
      <dgm:t>
        <a:bodyPr/>
        <a:lstStyle/>
        <a:p>
          <a:endParaRPr lang="en-US"/>
        </a:p>
      </dgm:t>
    </dgm:pt>
    <dgm:pt modelId="{DE91B6F7-737C-4942-9A54-2FEC0652458C}" type="sibTrans" cxnId="{D131F36A-9EA5-47AC-BF9C-8C7EEEB454CE}">
      <dgm:prSet/>
      <dgm:spPr/>
      <dgm:t>
        <a:bodyPr/>
        <a:lstStyle/>
        <a:p>
          <a:endParaRPr lang="en-US"/>
        </a:p>
      </dgm:t>
    </dgm:pt>
    <dgm:pt modelId="{96546505-D101-490E-830C-B7B5F3EB12C4}">
      <dgm:prSet/>
      <dgm:spPr/>
      <dgm:t>
        <a:bodyPr/>
        <a:lstStyle/>
        <a:p>
          <a:r>
            <a:rPr lang="en-CA"/>
            <a:t>Social anxiety</a:t>
          </a:r>
          <a:endParaRPr lang="en-US"/>
        </a:p>
      </dgm:t>
    </dgm:pt>
    <dgm:pt modelId="{C2ED9464-632E-4587-8A1A-63CD66AE728D}" type="parTrans" cxnId="{7D7BB2FE-DF52-443D-A0FF-880AD73A04B2}">
      <dgm:prSet/>
      <dgm:spPr/>
      <dgm:t>
        <a:bodyPr/>
        <a:lstStyle/>
        <a:p>
          <a:endParaRPr lang="en-US"/>
        </a:p>
      </dgm:t>
    </dgm:pt>
    <dgm:pt modelId="{F620E8D0-7D0F-4DBC-9639-E351D20B4280}" type="sibTrans" cxnId="{7D7BB2FE-DF52-443D-A0FF-880AD73A04B2}">
      <dgm:prSet/>
      <dgm:spPr/>
      <dgm:t>
        <a:bodyPr/>
        <a:lstStyle/>
        <a:p>
          <a:endParaRPr lang="en-US"/>
        </a:p>
      </dgm:t>
    </dgm:pt>
    <dgm:pt modelId="{E0969298-63FC-47D4-A530-5C66E1A64A35}">
      <dgm:prSet/>
      <dgm:spPr/>
      <dgm:t>
        <a:bodyPr/>
        <a:lstStyle/>
        <a:p>
          <a:r>
            <a:rPr lang="en-CA"/>
            <a:t>COVID-19</a:t>
          </a:r>
          <a:endParaRPr lang="en-US"/>
        </a:p>
      </dgm:t>
    </dgm:pt>
    <dgm:pt modelId="{3F743398-9C98-4E57-A081-C8ACEDF90A30}" type="parTrans" cxnId="{C66A5835-6B0B-4F52-A086-88ABEE5F6DC1}">
      <dgm:prSet/>
      <dgm:spPr/>
      <dgm:t>
        <a:bodyPr/>
        <a:lstStyle/>
        <a:p>
          <a:endParaRPr lang="en-US"/>
        </a:p>
      </dgm:t>
    </dgm:pt>
    <dgm:pt modelId="{6F9FF371-BF91-4BC3-8213-4C5F34188351}" type="sibTrans" cxnId="{C66A5835-6B0B-4F52-A086-88ABEE5F6DC1}">
      <dgm:prSet/>
      <dgm:spPr/>
      <dgm:t>
        <a:bodyPr/>
        <a:lstStyle/>
        <a:p>
          <a:endParaRPr lang="en-US"/>
        </a:p>
      </dgm:t>
    </dgm:pt>
    <dgm:pt modelId="{8D80424A-119B-41AC-BC82-30AFBBB00CAB}" type="pres">
      <dgm:prSet presAssocID="{FEE0A0D5-D55B-46CD-9553-EFB5689831FD}" presName="linear" presStyleCnt="0">
        <dgm:presLayoutVars>
          <dgm:animLvl val="lvl"/>
          <dgm:resizeHandles val="exact"/>
        </dgm:presLayoutVars>
      </dgm:prSet>
      <dgm:spPr/>
    </dgm:pt>
    <dgm:pt modelId="{585CA7A1-5AD0-4481-BCCF-EE729B0F0F2E}" type="pres">
      <dgm:prSet presAssocID="{D0D81761-3038-4C3A-A427-0FA8DF719497}" presName="parentText" presStyleLbl="node1" presStyleIdx="0" presStyleCnt="4">
        <dgm:presLayoutVars>
          <dgm:chMax val="0"/>
          <dgm:bulletEnabled val="1"/>
        </dgm:presLayoutVars>
      </dgm:prSet>
      <dgm:spPr/>
    </dgm:pt>
    <dgm:pt modelId="{253165B7-ED09-414D-8E03-DEA7196578BA}" type="pres">
      <dgm:prSet presAssocID="{DC7F69C8-77E8-422A-88AA-30B16FE1FE2D}" presName="spacer" presStyleCnt="0"/>
      <dgm:spPr/>
    </dgm:pt>
    <dgm:pt modelId="{4559933D-585B-4136-8305-5B835CF941B0}" type="pres">
      <dgm:prSet presAssocID="{D1A10D98-B0AB-428B-A5B1-AC2D5F8652B1}" presName="parentText" presStyleLbl="node1" presStyleIdx="1" presStyleCnt="4">
        <dgm:presLayoutVars>
          <dgm:chMax val="0"/>
          <dgm:bulletEnabled val="1"/>
        </dgm:presLayoutVars>
      </dgm:prSet>
      <dgm:spPr/>
    </dgm:pt>
    <dgm:pt modelId="{E4B16B11-00A3-4DCF-8799-64BC669522EF}" type="pres">
      <dgm:prSet presAssocID="{DE91B6F7-737C-4942-9A54-2FEC0652458C}" presName="spacer" presStyleCnt="0"/>
      <dgm:spPr/>
    </dgm:pt>
    <dgm:pt modelId="{4E47958C-2C63-49B3-A3A7-D487FC792AB0}" type="pres">
      <dgm:prSet presAssocID="{96546505-D101-490E-830C-B7B5F3EB12C4}" presName="parentText" presStyleLbl="node1" presStyleIdx="2" presStyleCnt="4">
        <dgm:presLayoutVars>
          <dgm:chMax val="0"/>
          <dgm:bulletEnabled val="1"/>
        </dgm:presLayoutVars>
      </dgm:prSet>
      <dgm:spPr/>
    </dgm:pt>
    <dgm:pt modelId="{4DCD8540-EA64-4631-B703-ED2E332ABC5B}" type="pres">
      <dgm:prSet presAssocID="{F620E8D0-7D0F-4DBC-9639-E351D20B4280}" presName="spacer" presStyleCnt="0"/>
      <dgm:spPr/>
    </dgm:pt>
    <dgm:pt modelId="{36EEB7D7-7725-48F5-8320-290B3607C506}" type="pres">
      <dgm:prSet presAssocID="{E0969298-63FC-47D4-A530-5C66E1A64A35}" presName="parentText" presStyleLbl="node1" presStyleIdx="3" presStyleCnt="4">
        <dgm:presLayoutVars>
          <dgm:chMax val="0"/>
          <dgm:bulletEnabled val="1"/>
        </dgm:presLayoutVars>
      </dgm:prSet>
      <dgm:spPr/>
    </dgm:pt>
  </dgm:ptLst>
  <dgm:cxnLst>
    <dgm:cxn modelId="{CDBD0403-1F01-410B-894B-581757D88722}" type="presOf" srcId="{96546505-D101-490E-830C-B7B5F3EB12C4}" destId="{4E47958C-2C63-49B3-A3A7-D487FC792AB0}" srcOrd="0" destOrd="0" presId="urn:microsoft.com/office/officeart/2005/8/layout/vList2"/>
    <dgm:cxn modelId="{BF60B408-9606-4B7F-9EEC-335A169FD421}" type="presOf" srcId="{D0D81761-3038-4C3A-A427-0FA8DF719497}" destId="{585CA7A1-5AD0-4481-BCCF-EE729B0F0F2E}" srcOrd="0" destOrd="0" presId="urn:microsoft.com/office/officeart/2005/8/layout/vList2"/>
    <dgm:cxn modelId="{C66A5835-6B0B-4F52-A086-88ABEE5F6DC1}" srcId="{FEE0A0D5-D55B-46CD-9553-EFB5689831FD}" destId="{E0969298-63FC-47D4-A530-5C66E1A64A35}" srcOrd="3" destOrd="0" parTransId="{3F743398-9C98-4E57-A081-C8ACEDF90A30}" sibTransId="{6F9FF371-BF91-4BC3-8213-4C5F34188351}"/>
    <dgm:cxn modelId="{DD4DCA66-C26E-4305-8473-CF8C634C263D}" type="presOf" srcId="{D1A10D98-B0AB-428B-A5B1-AC2D5F8652B1}" destId="{4559933D-585B-4136-8305-5B835CF941B0}" srcOrd="0" destOrd="0" presId="urn:microsoft.com/office/officeart/2005/8/layout/vList2"/>
    <dgm:cxn modelId="{D131F36A-9EA5-47AC-BF9C-8C7EEEB454CE}" srcId="{FEE0A0D5-D55B-46CD-9553-EFB5689831FD}" destId="{D1A10D98-B0AB-428B-A5B1-AC2D5F8652B1}" srcOrd="1" destOrd="0" parTransId="{35CCC3BF-E215-441D-BD0A-49B9A9BC78F0}" sibTransId="{DE91B6F7-737C-4942-9A54-2FEC0652458C}"/>
    <dgm:cxn modelId="{CFA99EB7-B5BD-4188-BD47-46CBB96B64D0}" type="presOf" srcId="{FEE0A0D5-D55B-46CD-9553-EFB5689831FD}" destId="{8D80424A-119B-41AC-BC82-30AFBBB00CAB}" srcOrd="0" destOrd="0" presId="urn:microsoft.com/office/officeart/2005/8/layout/vList2"/>
    <dgm:cxn modelId="{22E4A3D9-6D6C-4FBD-8629-FA3CC8E6AD4B}" srcId="{FEE0A0D5-D55B-46CD-9553-EFB5689831FD}" destId="{D0D81761-3038-4C3A-A427-0FA8DF719497}" srcOrd="0" destOrd="0" parTransId="{BBFD27E5-D73E-41C9-B45B-64F0FDD7A79A}" sibTransId="{DC7F69C8-77E8-422A-88AA-30B16FE1FE2D}"/>
    <dgm:cxn modelId="{4C325EEB-4D56-4F13-8403-446CA6AB5090}" type="presOf" srcId="{E0969298-63FC-47D4-A530-5C66E1A64A35}" destId="{36EEB7D7-7725-48F5-8320-290B3607C506}" srcOrd="0" destOrd="0" presId="urn:microsoft.com/office/officeart/2005/8/layout/vList2"/>
    <dgm:cxn modelId="{7D7BB2FE-DF52-443D-A0FF-880AD73A04B2}" srcId="{FEE0A0D5-D55B-46CD-9553-EFB5689831FD}" destId="{96546505-D101-490E-830C-B7B5F3EB12C4}" srcOrd="2" destOrd="0" parTransId="{C2ED9464-632E-4587-8A1A-63CD66AE728D}" sibTransId="{F620E8D0-7D0F-4DBC-9639-E351D20B4280}"/>
    <dgm:cxn modelId="{40F11817-D977-4C5C-BEFD-CAEBD06944E8}" type="presParOf" srcId="{8D80424A-119B-41AC-BC82-30AFBBB00CAB}" destId="{585CA7A1-5AD0-4481-BCCF-EE729B0F0F2E}" srcOrd="0" destOrd="0" presId="urn:microsoft.com/office/officeart/2005/8/layout/vList2"/>
    <dgm:cxn modelId="{CFCBB7AF-076F-4D01-9BEF-C4D364873F06}" type="presParOf" srcId="{8D80424A-119B-41AC-BC82-30AFBBB00CAB}" destId="{253165B7-ED09-414D-8E03-DEA7196578BA}" srcOrd="1" destOrd="0" presId="urn:microsoft.com/office/officeart/2005/8/layout/vList2"/>
    <dgm:cxn modelId="{6DFABC34-E2A2-456C-A9D7-1EA68A918296}" type="presParOf" srcId="{8D80424A-119B-41AC-BC82-30AFBBB00CAB}" destId="{4559933D-585B-4136-8305-5B835CF941B0}" srcOrd="2" destOrd="0" presId="urn:microsoft.com/office/officeart/2005/8/layout/vList2"/>
    <dgm:cxn modelId="{E9F68D32-6759-4252-BCFB-F831B274CC51}" type="presParOf" srcId="{8D80424A-119B-41AC-BC82-30AFBBB00CAB}" destId="{E4B16B11-00A3-4DCF-8799-64BC669522EF}" srcOrd="3" destOrd="0" presId="urn:microsoft.com/office/officeart/2005/8/layout/vList2"/>
    <dgm:cxn modelId="{21FFB96A-BE0F-4C67-8D9A-9C5825C442AD}" type="presParOf" srcId="{8D80424A-119B-41AC-BC82-30AFBBB00CAB}" destId="{4E47958C-2C63-49B3-A3A7-D487FC792AB0}" srcOrd="4" destOrd="0" presId="urn:microsoft.com/office/officeart/2005/8/layout/vList2"/>
    <dgm:cxn modelId="{125D6C75-0309-447C-9976-527C065494C2}" type="presParOf" srcId="{8D80424A-119B-41AC-BC82-30AFBBB00CAB}" destId="{4DCD8540-EA64-4631-B703-ED2E332ABC5B}" srcOrd="5" destOrd="0" presId="urn:microsoft.com/office/officeart/2005/8/layout/vList2"/>
    <dgm:cxn modelId="{8BCDC095-6262-4400-8813-25CECE803313}" type="presParOf" srcId="{8D80424A-119B-41AC-BC82-30AFBBB00CAB}" destId="{36EEB7D7-7725-48F5-8320-290B3607C506}"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57B320-E16A-4496-970D-F678CFDAA4C3}" type="doc">
      <dgm:prSet loTypeId="urn:microsoft.com/office/officeart/2005/8/layout/chevron1" loCatId="process" qsTypeId="urn:microsoft.com/office/officeart/2005/8/quickstyle/simple1" qsCatId="simple" csTypeId="urn:microsoft.com/office/officeart/2005/8/colors/colorful2" csCatId="colorful" phldr="1"/>
      <dgm:spPr/>
    </dgm:pt>
    <dgm:pt modelId="{86AAFEDC-18C3-40A2-B501-072C332874FB}">
      <dgm:prSet phldrT="[Text]"/>
      <dgm:spPr/>
      <dgm:t>
        <a:bodyPr/>
        <a:lstStyle/>
        <a:p>
          <a:r>
            <a:rPr lang="en-US" dirty="0"/>
            <a:t>Physical Activity</a:t>
          </a:r>
          <a:endParaRPr lang="en-CA" dirty="0"/>
        </a:p>
      </dgm:t>
    </dgm:pt>
    <dgm:pt modelId="{AD5C9A2C-5530-48BE-AAC3-C57CA97F5505}" type="parTrans" cxnId="{B0D427DB-BD08-4394-AEDF-E44F7E40BD58}">
      <dgm:prSet/>
      <dgm:spPr/>
      <dgm:t>
        <a:bodyPr/>
        <a:lstStyle/>
        <a:p>
          <a:endParaRPr lang="en-CA"/>
        </a:p>
      </dgm:t>
    </dgm:pt>
    <dgm:pt modelId="{D42223D4-488F-4C57-B816-27C3593B5D0E}" type="sibTrans" cxnId="{B0D427DB-BD08-4394-AEDF-E44F7E40BD58}">
      <dgm:prSet/>
      <dgm:spPr/>
      <dgm:t>
        <a:bodyPr/>
        <a:lstStyle/>
        <a:p>
          <a:endParaRPr lang="en-CA"/>
        </a:p>
      </dgm:t>
    </dgm:pt>
    <dgm:pt modelId="{24185839-C9D8-4C48-98DB-9232113B3C52}">
      <dgm:prSet phldrT="[Text]"/>
      <dgm:spPr/>
      <dgm:t>
        <a:bodyPr/>
        <a:lstStyle/>
        <a:p>
          <a:r>
            <a:rPr lang="en-US" dirty="0"/>
            <a:t>BDNF Release</a:t>
          </a:r>
          <a:endParaRPr lang="en-CA" dirty="0"/>
        </a:p>
      </dgm:t>
    </dgm:pt>
    <dgm:pt modelId="{1931EFA1-EEB5-4EAE-9761-7CD9CFB51C08}" type="parTrans" cxnId="{8522C9EC-E1FF-45DA-AA8B-374FD4B48B10}">
      <dgm:prSet/>
      <dgm:spPr/>
      <dgm:t>
        <a:bodyPr/>
        <a:lstStyle/>
        <a:p>
          <a:endParaRPr lang="en-CA"/>
        </a:p>
      </dgm:t>
    </dgm:pt>
    <dgm:pt modelId="{966538E2-AF13-4CC6-8168-3A61EE73F085}" type="sibTrans" cxnId="{8522C9EC-E1FF-45DA-AA8B-374FD4B48B10}">
      <dgm:prSet/>
      <dgm:spPr/>
      <dgm:t>
        <a:bodyPr/>
        <a:lstStyle/>
        <a:p>
          <a:endParaRPr lang="en-CA"/>
        </a:p>
      </dgm:t>
    </dgm:pt>
    <dgm:pt modelId="{36890342-55FC-4F78-95CF-87997CB29662}">
      <dgm:prSet phldrT="[Text]"/>
      <dgm:spPr/>
      <dgm:t>
        <a:bodyPr/>
        <a:lstStyle/>
        <a:p>
          <a:r>
            <a:rPr lang="en-US" dirty="0"/>
            <a:t>More brain cells!</a:t>
          </a:r>
          <a:endParaRPr lang="en-CA" dirty="0"/>
        </a:p>
      </dgm:t>
    </dgm:pt>
    <dgm:pt modelId="{56C5A1AE-6B3E-4208-90ED-B39A6A48A5F8}" type="parTrans" cxnId="{0C440262-6321-4AF5-883B-9B3C7FD1E576}">
      <dgm:prSet/>
      <dgm:spPr/>
      <dgm:t>
        <a:bodyPr/>
        <a:lstStyle/>
        <a:p>
          <a:endParaRPr lang="en-CA"/>
        </a:p>
      </dgm:t>
    </dgm:pt>
    <dgm:pt modelId="{2D110B7B-E64C-4114-B727-94AC4AC21088}" type="sibTrans" cxnId="{0C440262-6321-4AF5-883B-9B3C7FD1E576}">
      <dgm:prSet/>
      <dgm:spPr/>
      <dgm:t>
        <a:bodyPr/>
        <a:lstStyle/>
        <a:p>
          <a:endParaRPr lang="en-CA"/>
        </a:p>
      </dgm:t>
    </dgm:pt>
    <dgm:pt modelId="{66D52E0F-0F00-4C2D-9115-020BC341D392}" type="pres">
      <dgm:prSet presAssocID="{0457B320-E16A-4496-970D-F678CFDAA4C3}" presName="Name0" presStyleCnt="0">
        <dgm:presLayoutVars>
          <dgm:dir/>
          <dgm:animLvl val="lvl"/>
          <dgm:resizeHandles val="exact"/>
        </dgm:presLayoutVars>
      </dgm:prSet>
      <dgm:spPr/>
    </dgm:pt>
    <dgm:pt modelId="{F4D9C16C-F4BC-42F5-8244-FAF763B7AFFF}" type="pres">
      <dgm:prSet presAssocID="{86AAFEDC-18C3-40A2-B501-072C332874FB}" presName="parTxOnly" presStyleLbl="node1" presStyleIdx="0" presStyleCnt="3">
        <dgm:presLayoutVars>
          <dgm:chMax val="0"/>
          <dgm:chPref val="0"/>
          <dgm:bulletEnabled val="1"/>
        </dgm:presLayoutVars>
      </dgm:prSet>
      <dgm:spPr/>
    </dgm:pt>
    <dgm:pt modelId="{A518A605-B49D-4E39-9BE7-FDA6717CEFA1}" type="pres">
      <dgm:prSet presAssocID="{D42223D4-488F-4C57-B816-27C3593B5D0E}" presName="parTxOnlySpace" presStyleCnt="0"/>
      <dgm:spPr/>
    </dgm:pt>
    <dgm:pt modelId="{017CB8A1-0144-4D7E-8B25-E0302235592B}" type="pres">
      <dgm:prSet presAssocID="{24185839-C9D8-4C48-98DB-9232113B3C52}" presName="parTxOnly" presStyleLbl="node1" presStyleIdx="1" presStyleCnt="3">
        <dgm:presLayoutVars>
          <dgm:chMax val="0"/>
          <dgm:chPref val="0"/>
          <dgm:bulletEnabled val="1"/>
        </dgm:presLayoutVars>
      </dgm:prSet>
      <dgm:spPr/>
    </dgm:pt>
    <dgm:pt modelId="{3677542C-58D4-4845-8C1D-E3C048571500}" type="pres">
      <dgm:prSet presAssocID="{966538E2-AF13-4CC6-8168-3A61EE73F085}" presName="parTxOnlySpace" presStyleCnt="0"/>
      <dgm:spPr/>
    </dgm:pt>
    <dgm:pt modelId="{E5588415-F585-495D-A34F-BA68BD4ED293}" type="pres">
      <dgm:prSet presAssocID="{36890342-55FC-4F78-95CF-87997CB29662}" presName="parTxOnly" presStyleLbl="node1" presStyleIdx="2" presStyleCnt="3">
        <dgm:presLayoutVars>
          <dgm:chMax val="0"/>
          <dgm:chPref val="0"/>
          <dgm:bulletEnabled val="1"/>
        </dgm:presLayoutVars>
      </dgm:prSet>
      <dgm:spPr/>
    </dgm:pt>
  </dgm:ptLst>
  <dgm:cxnLst>
    <dgm:cxn modelId="{57B16915-B83B-4076-8B53-B6FDAAC82FC1}" type="presOf" srcId="{24185839-C9D8-4C48-98DB-9232113B3C52}" destId="{017CB8A1-0144-4D7E-8B25-E0302235592B}" srcOrd="0" destOrd="0" presId="urn:microsoft.com/office/officeart/2005/8/layout/chevron1"/>
    <dgm:cxn modelId="{12E0162A-CAAF-45D6-AA4C-53C4C7E43406}" type="presOf" srcId="{36890342-55FC-4F78-95CF-87997CB29662}" destId="{E5588415-F585-495D-A34F-BA68BD4ED293}" srcOrd="0" destOrd="0" presId="urn:microsoft.com/office/officeart/2005/8/layout/chevron1"/>
    <dgm:cxn modelId="{0C440262-6321-4AF5-883B-9B3C7FD1E576}" srcId="{0457B320-E16A-4496-970D-F678CFDAA4C3}" destId="{36890342-55FC-4F78-95CF-87997CB29662}" srcOrd="2" destOrd="0" parTransId="{56C5A1AE-6B3E-4208-90ED-B39A6A48A5F8}" sibTransId="{2D110B7B-E64C-4114-B727-94AC4AC21088}"/>
    <dgm:cxn modelId="{B0D427DB-BD08-4394-AEDF-E44F7E40BD58}" srcId="{0457B320-E16A-4496-970D-F678CFDAA4C3}" destId="{86AAFEDC-18C3-40A2-B501-072C332874FB}" srcOrd="0" destOrd="0" parTransId="{AD5C9A2C-5530-48BE-AAC3-C57CA97F5505}" sibTransId="{D42223D4-488F-4C57-B816-27C3593B5D0E}"/>
    <dgm:cxn modelId="{38195FEB-4FE7-4EEC-945E-C5A96E63BFBA}" type="presOf" srcId="{0457B320-E16A-4496-970D-F678CFDAA4C3}" destId="{66D52E0F-0F00-4C2D-9115-020BC341D392}" srcOrd="0" destOrd="0" presId="urn:microsoft.com/office/officeart/2005/8/layout/chevron1"/>
    <dgm:cxn modelId="{8522C9EC-E1FF-45DA-AA8B-374FD4B48B10}" srcId="{0457B320-E16A-4496-970D-F678CFDAA4C3}" destId="{24185839-C9D8-4C48-98DB-9232113B3C52}" srcOrd="1" destOrd="0" parTransId="{1931EFA1-EEB5-4EAE-9761-7CD9CFB51C08}" sibTransId="{966538E2-AF13-4CC6-8168-3A61EE73F085}"/>
    <dgm:cxn modelId="{2350ADEF-4FF6-4B41-8ED1-332B4FE3288F}" type="presOf" srcId="{86AAFEDC-18C3-40A2-B501-072C332874FB}" destId="{F4D9C16C-F4BC-42F5-8244-FAF763B7AFFF}" srcOrd="0" destOrd="0" presId="urn:microsoft.com/office/officeart/2005/8/layout/chevron1"/>
    <dgm:cxn modelId="{DDA95C0A-1D90-49E1-A4B5-97E48AA0A04B}" type="presParOf" srcId="{66D52E0F-0F00-4C2D-9115-020BC341D392}" destId="{F4D9C16C-F4BC-42F5-8244-FAF763B7AFFF}" srcOrd="0" destOrd="0" presId="urn:microsoft.com/office/officeart/2005/8/layout/chevron1"/>
    <dgm:cxn modelId="{416ECC2E-A2D7-46A3-9F67-B96E6F0AD9F9}" type="presParOf" srcId="{66D52E0F-0F00-4C2D-9115-020BC341D392}" destId="{A518A605-B49D-4E39-9BE7-FDA6717CEFA1}" srcOrd="1" destOrd="0" presId="urn:microsoft.com/office/officeart/2005/8/layout/chevron1"/>
    <dgm:cxn modelId="{EBAFDC4F-9135-48B4-9A98-496DDA01B27F}" type="presParOf" srcId="{66D52E0F-0F00-4C2D-9115-020BC341D392}" destId="{017CB8A1-0144-4D7E-8B25-E0302235592B}" srcOrd="2" destOrd="0" presId="urn:microsoft.com/office/officeart/2005/8/layout/chevron1"/>
    <dgm:cxn modelId="{696C5E20-3E68-4EC8-8DF4-26A17739AE45}" type="presParOf" srcId="{66D52E0F-0F00-4C2D-9115-020BC341D392}" destId="{3677542C-58D4-4845-8C1D-E3C048571500}" srcOrd="3" destOrd="0" presId="urn:microsoft.com/office/officeart/2005/8/layout/chevron1"/>
    <dgm:cxn modelId="{2F8DCA86-D706-4F73-8FB0-0321714CCE36}" type="presParOf" srcId="{66D52E0F-0F00-4C2D-9115-020BC341D392}" destId="{E5588415-F585-495D-A34F-BA68BD4ED293}" srcOrd="4"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A53FAC-CE89-4DD9-83A2-B3FF7FB2433A}"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807AE4F0-9239-489E-AA52-1EEBEECD69A8}">
      <dgm:prSet/>
      <dgm:spPr/>
      <dgm:t>
        <a:bodyPr/>
        <a:lstStyle/>
        <a:p>
          <a:r>
            <a:rPr lang="en-US"/>
            <a:t>Ireland</a:t>
          </a:r>
        </a:p>
      </dgm:t>
    </dgm:pt>
    <dgm:pt modelId="{D3AB7318-24B4-4312-B3C9-C971D0CFE732}" type="parTrans" cxnId="{DD37523C-BB4C-476A-BE3A-AF5A9C0E6615}">
      <dgm:prSet/>
      <dgm:spPr/>
      <dgm:t>
        <a:bodyPr/>
        <a:lstStyle/>
        <a:p>
          <a:endParaRPr lang="en-US"/>
        </a:p>
      </dgm:t>
    </dgm:pt>
    <dgm:pt modelId="{4B44A20A-892E-4681-8597-572B4035D628}" type="sibTrans" cxnId="{DD37523C-BB4C-476A-BE3A-AF5A9C0E6615}">
      <dgm:prSet/>
      <dgm:spPr/>
      <dgm:t>
        <a:bodyPr/>
        <a:lstStyle/>
        <a:p>
          <a:endParaRPr lang="en-US"/>
        </a:p>
      </dgm:t>
    </dgm:pt>
    <dgm:pt modelId="{71F25D46-19D3-4881-8DE0-BF7F3D53682F}">
      <dgm:prSet/>
      <dgm:spPr/>
      <dgm:t>
        <a:bodyPr/>
        <a:lstStyle/>
        <a:p>
          <a:r>
            <a:rPr lang="en-US"/>
            <a:t>Students meeting physical activity guidelines vs. not meeting guidelines</a:t>
          </a:r>
        </a:p>
      </dgm:t>
    </dgm:pt>
    <dgm:pt modelId="{56E55A16-535E-43F8-B6D9-C26731848EB7}" type="parTrans" cxnId="{8BE195BF-E8D8-4BDC-904D-169DFAE29A24}">
      <dgm:prSet/>
      <dgm:spPr/>
      <dgm:t>
        <a:bodyPr/>
        <a:lstStyle/>
        <a:p>
          <a:endParaRPr lang="en-US"/>
        </a:p>
      </dgm:t>
    </dgm:pt>
    <dgm:pt modelId="{A7FB7405-25FA-4E90-80AA-C4BFA796FA95}" type="sibTrans" cxnId="{8BE195BF-E8D8-4BDC-904D-169DFAE29A24}">
      <dgm:prSet/>
      <dgm:spPr/>
      <dgm:t>
        <a:bodyPr/>
        <a:lstStyle/>
        <a:p>
          <a:endParaRPr lang="en-US"/>
        </a:p>
      </dgm:t>
    </dgm:pt>
    <dgm:pt modelId="{59C66E8B-7E0D-4698-9382-7F8D36646F96}">
      <dgm:prSet/>
      <dgm:spPr/>
      <dgm:t>
        <a:bodyPr/>
        <a:lstStyle/>
        <a:p>
          <a:r>
            <a:rPr lang="en-US"/>
            <a:t>Active students had better overall health, mental health, and happiness</a:t>
          </a:r>
        </a:p>
      </dgm:t>
    </dgm:pt>
    <dgm:pt modelId="{957E99AF-7D59-47C3-96F3-501346BC464D}" type="parTrans" cxnId="{4CE8E573-AC93-4A1E-B411-AB886EBAE6CD}">
      <dgm:prSet/>
      <dgm:spPr/>
      <dgm:t>
        <a:bodyPr/>
        <a:lstStyle/>
        <a:p>
          <a:endParaRPr lang="en-US"/>
        </a:p>
      </dgm:t>
    </dgm:pt>
    <dgm:pt modelId="{93E932C8-7935-4BFE-832E-0BB10005C9B5}" type="sibTrans" cxnId="{4CE8E573-AC93-4A1E-B411-AB886EBAE6CD}">
      <dgm:prSet/>
      <dgm:spPr/>
      <dgm:t>
        <a:bodyPr/>
        <a:lstStyle/>
        <a:p>
          <a:endParaRPr lang="en-US"/>
        </a:p>
      </dgm:t>
    </dgm:pt>
    <dgm:pt modelId="{D03F4C27-F594-4E6F-8536-5DFFC4748E1F}">
      <dgm:prSet/>
      <dgm:spPr/>
      <dgm:t>
        <a:bodyPr/>
        <a:lstStyle/>
        <a:p>
          <a:r>
            <a:rPr lang="en-US"/>
            <a:t>Madrid</a:t>
          </a:r>
        </a:p>
      </dgm:t>
    </dgm:pt>
    <dgm:pt modelId="{0DE0F6B9-792A-4650-A75D-DA7AA3581C63}" type="parTrans" cxnId="{E5F89D09-AC42-475B-A3B6-F2CE4F61343A}">
      <dgm:prSet/>
      <dgm:spPr/>
      <dgm:t>
        <a:bodyPr/>
        <a:lstStyle/>
        <a:p>
          <a:endParaRPr lang="en-US"/>
        </a:p>
      </dgm:t>
    </dgm:pt>
    <dgm:pt modelId="{8EE00932-328A-48C4-BA0B-01D4DB796B61}" type="sibTrans" cxnId="{E5F89D09-AC42-475B-A3B6-F2CE4F61343A}">
      <dgm:prSet/>
      <dgm:spPr/>
      <dgm:t>
        <a:bodyPr/>
        <a:lstStyle/>
        <a:p>
          <a:endParaRPr lang="en-US"/>
        </a:p>
      </dgm:t>
    </dgm:pt>
    <dgm:pt modelId="{47B3B95E-B195-4BE3-85A7-65F4408A7993}">
      <dgm:prSet/>
      <dgm:spPr/>
      <dgm:t>
        <a:bodyPr/>
        <a:lstStyle/>
        <a:p>
          <a:r>
            <a:rPr lang="en-CA"/>
            <a:t>Students and levels of physical activity (low, medium, high) and location (occupational, commuting, leisure)</a:t>
          </a:r>
          <a:endParaRPr lang="en-US"/>
        </a:p>
      </dgm:t>
    </dgm:pt>
    <dgm:pt modelId="{D3EC7B49-8257-4215-857F-FCD49DA15B98}" type="parTrans" cxnId="{E425F5A6-096E-483E-A73A-A23092B518E9}">
      <dgm:prSet/>
      <dgm:spPr/>
      <dgm:t>
        <a:bodyPr/>
        <a:lstStyle/>
        <a:p>
          <a:endParaRPr lang="en-US"/>
        </a:p>
      </dgm:t>
    </dgm:pt>
    <dgm:pt modelId="{6D9684B3-4AD7-445D-B4C3-5ACA64132D94}" type="sibTrans" cxnId="{E425F5A6-096E-483E-A73A-A23092B518E9}">
      <dgm:prSet/>
      <dgm:spPr/>
      <dgm:t>
        <a:bodyPr/>
        <a:lstStyle/>
        <a:p>
          <a:endParaRPr lang="en-US"/>
        </a:p>
      </dgm:t>
    </dgm:pt>
    <dgm:pt modelId="{0622F5BB-FE3F-4A16-BE57-55C9127F865C}">
      <dgm:prSet/>
      <dgm:spPr/>
      <dgm:t>
        <a:bodyPr/>
        <a:lstStyle/>
        <a:p>
          <a:r>
            <a:rPr lang="en-CA"/>
            <a:t>More physical activity = better mental health</a:t>
          </a:r>
          <a:endParaRPr lang="en-US"/>
        </a:p>
      </dgm:t>
    </dgm:pt>
    <dgm:pt modelId="{0E741688-4BBA-4098-BF81-F389BF11298E}" type="parTrans" cxnId="{7BFCFA84-959F-42FA-B1A5-D843D1C41C1B}">
      <dgm:prSet/>
      <dgm:spPr/>
      <dgm:t>
        <a:bodyPr/>
        <a:lstStyle/>
        <a:p>
          <a:endParaRPr lang="en-US"/>
        </a:p>
      </dgm:t>
    </dgm:pt>
    <dgm:pt modelId="{6A1E945E-206B-4B60-8404-6825CB92B8F0}" type="sibTrans" cxnId="{7BFCFA84-959F-42FA-B1A5-D843D1C41C1B}">
      <dgm:prSet/>
      <dgm:spPr/>
      <dgm:t>
        <a:bodyPr/>
        <a:lstStyle/>
        <a:p>
          <a:endParaRPr lang="en-US"/>
        </a:p>
      </dgm:t>
    </dgm:pt>
    <dgm:pt modelId="{1199F112-759B-4F58-A232-958DE390EE17}">
      <dgm:prSet/>
      <dgm:spPr/>
      <dgm:t>
        <a:bodyPr/>
        <a:lstStyle/>
        <a:p>
          <a:r>
            <a:rPr lang="en-CA"/>
            <a:t>More physical activity during leisure and occupation are protective to poor mental health</a:t>
          </a:r>
          <a:endParaRPr lang="en-US"/>
        </a:p>
      </dgm:t>
    </dgm:pt>
    <dgm:pt modelId="{E7AF6BF1-E994-43C1-AE01-23DD6EB12153}" type="parTrans" cxnId="{5C6BE029-ACD9-4AC9-829E-989215A34451}">
      <dgm:prSet/>
      <dgm:spPr/>
      <dgm:t>
        <a:bodyPr/>
        <a:lstStyle/>
        <a:p>
          <a:endParaRPr lang="en-US"/>
        </a:p>
      </dgm:t>
    </dgm:pt>
    <dgm:pt modelId="{2FB21FC5-FBB1-4EEA-8194-BA5765F636AF}" type="sibTrans" cxnId="{5C6BE029-ACD9-4AC9-829E-989215A34451}">
      <dgm:prSet/>
      <dgm:spPr/>
      <dgm:t>
        <a:bodyPr/>
        <a:lstStyle/>
        <a:p>
          <a:endParaRPr lang="en-US"/>
        </a:p>
      </dgm:t>
    </dgm:pt>
    <dgm:pt modelId="{237A883D-2F3D-4D72-B015-847642A658C4}" type="pres">
      <dgm:prSet presAssocID="{EFA53FAC-CE89-4DD9-83A2-B3FF7FB2433A}" presName="linear" presStyleCnt="0">
        <dgm:presLayoutVars>
          <dgm:animLvl val="lvl"/>
          <dgm:resizeHandles val="exact"/>
        </dgm:presLayoutVars>
      </dgm:prSet>
      <dgm:spPr/>
    </dgm:pt>
    <dgm:pt modelId="{CFB4C479-9506-4CF3-A247-1CF3D5CC8CA4}" type="pres">
      <dgm:prSet presAssocID="{807AE4F0-9239-489E-AA52-1EEBEECD69A8}" presName="parentText" presStyleLbl="node1" presStyleIdx="0" presStyleCnt="2">
        <dgm:presLayoutVars>
          <dgm:chMax val="0"/>
          <dgm:bulletEnabled val="1"/>
        </dgm:presLayoutVars>
      </dgm:prSet>
      <dgm:spPr/>
    </dgm:pt>
    <dgm:pt modelId="{331B482A-2C80-4A0A-B858-FA6BAA558110}" type="pres">
      <dgm:prSet presAssocID="{807AE4F0-9239-489E-AA52-1EEBEECD69A8}" presName="childText" presStyleLbl="revTx" presStyleIdx="0" presStyleCnt="2">
        <dgm:presLayoutVars>
          <dgm:bulletEnabled val="1"/>
        </dgm:presLayoutVars>
      </dgm:prSet>
      <dgm:spPr/>
    </dgm:pt>
    <dgm:pt modelId="{001717D4-39B0-4E4D-8D8A-030CAD393350}" type="pres">
      <dgm:prSet presAssocID="{D03F4C27-F594-4E6F-8536-5DFFC4748E1F}" presName="parentText" presStyleLbl="node1" presStyleIdx="1" presStyleCnt="2">
        <dgm:presLayoutVars>
          <dgm:chMax val="0"/>
          <dgm:bulletEnabled val="1"/>
        </dgm:presLayoutVars>
      </dgm:prSet>
      <dgm:spPr/>
    </dgm:pt>
    <dgm:pt modelId="{0EA53463-9B47-49FC-8D06-F974DAAF3CCA}" type="pres">
      <dgm:prSet presAssocID="{D03F4C27-F594-4E6F-8536-5DFFC4748E1F}" presName="childText" presStyleLbl="revTx" presStyleIdx="1" presStyleCnt="2">
        <dgm:presLayoutVars>
          <dgm:bulletEnabled val="1"/>
        </dgm:presLayoutVars>
      </dgm:prSet>
      <dgm:spPr/>
    </dgm:pt>
  </dgm:ptLst>
  <dgm:cxnLst>
    <dgm:cxn modelId="{A46E8707-4BFF-460D-BD80-3398E8B37A18}" type="presOf" srcId="{1199F112-759B-4F58-A232-958DE390EE17}" destId="{0EA53463-9B47-49FC-8D06-F974DAAF3CCA}" srcOrd="0" destOrd="2" presId="urn:microsoft.com/office/officeart/2005/8/layout/vList2"/>
    <dgm:cxn modelId="{E5F89D09-AC42-475B-A3B6-F2CE4F61343A}" srcId="{EFA53FAC-CE89-4DD9-83A2-B3FF7FB2433A}" destId="{D03F4C27-F594-4E6F-8536-5DFFC4748E1F}" srcOrd="1" destOrd="0" parTransId="{0DE0F6B9-792A-4650-A75D-DA7AA3581C63}" sibTransId="{8EE00932-328A-48C4-BA0B-01D4DB796B61}"/>
    <dgm:cxn modelId="{5C6BE029-ACD9-4AC9-829E-989215A34451}" srcId="{D03F4C27-F594-4E6F-8536-5DFFC4748E1F}" destId="{1199F112-759B-4F58-A232-958DE390EE17}" srcOrd="2" destOrd="0" parTransId="{E7AF6BF1-E994-43C1-AE01-23DD6EB12153}" sibTransId="{2FB21FC5-FBB1-4EEA-8194-BA5765F636AF}"/>
    <dgm:cxn modelId="{DD37523C-BB4C-476A-BE3A-AF5A9C0E6615}" srcId="{EFA53FAC-CE89-4DD9-83A2-B3FF7FB2433A}" destId="{807AE4F0-9239-489E-AA52-1EEBEECD69A8}" srcOrd="0" destOrd="0" parTransId="{D3AB7318-24B4-4312-B3C9-C971D0CFE732}" sibTransId="{4B44A20A-892E-4681-8597-572B4035D628}"/>
    <dgm:cxn modelId="{DAB64A3F-10E3-4A8B-B49E-924750A1C011}" type="presOf" srcId="{59C66E8B-7E0D-4698-9382-7F8D36646F96}" destId="{331B482A-2C80-4A0A-B858-FA6BAA558110}" srcOrd="0" destOrd="1" presId="urn:microsoft.com/office/officeart/2005/8/layout/vList2"/>
    <dgm:cxn modelId="{2A107849-8EA9-4CB2-B833-FD673C80A6FD}" type="presOf" srcId="{D03F4C27-F594-4E6F-8536-5DFFC4748E1F}" destId="{001717D4-39B0-4E4D-8D8A-030CAD393350}" srcOrd="0" destOrd="0" presId="urn:microsoft.com/office/officeart/2005/8/layout/vList2"/>
    <dgm:cxn modelId="{4CE8E573-AC93-4A1E-B411-AB886EBAE6CD}" srcId="{807AE4F0-9239-489E-AA52-1EEBEECD69A8}" destId="{59C66E8B-7E0D-4698-9382-7F8D36646F96}" srcOrd="1" destOrd="0" parTransId="{957E99AF-7D59-47C3-96F3-501346BC464D}" sibTransId="{93E932C8-7935-4BFE-832E-0BB10005C9B5}"/>
    <dgm:cxn modelId="{7BFCFA84-959F-42FA-B1A5-D843D1C41C1B}" srcId="{D03F4C27-F594-4E6F-8536-5DFFC4748E1F}" destId="{0622F5BB-FE3F-4A16-BE57-55C9127F865C}" srcOrd="1" destOrd="0" parTransId="{0E741688-4BBA-4098-BF81-F389BF11298E}" sibTransId="{6A1E945E-206B-4B60-8404-6825CB92B8F0}"/>
    <dgm:cxn modelId="{150B2F91-E4E5-4E1F-9089-52824735924D}" type="presOf" srcId="{0622F5BB-FE3F-4A16-BE57-55C9127F865C}" destId="{0EA53463-9B47-49FC-8D06-F974DAAF3CCA}" srcOrd="0" destOrd="1" presId="urn:microsoft.com/office/officeart/2005/8/layout/vList2"/>
    <dgm:cxn modelId="{0F36BAA0-BC61-444D-A3F5-E04E8974338F}" type="presOf" srcId="{71F25D46-19D3-4881-8DE0-BF7F3D53682F}" destId="{331B482A-2C80-4A0A-B858-FA6BAA558110}" srcOrd="0" destOrd="0" presId="urn:microsoft.com/office/officeart/2005/8/layout/vList2"/>
    <dgm:cxn modelId="{E425F5A6-096E-483E-A73A-A23092B518E9}" srcId="{D03F4C27-F594-4E6F-8536-5DFFC4748E1F}" destId="{47B3B95E-B195-4BE3-85A7-65F4408A7993}" srcOrd="0" destOrd="0" parTransId="{D3EC7B49-8257-4215-857F-FCD49DA15B98}" sibTransId="{6D9684B3-4AD7-445D-B4C3-5ACA64132D94}"/>
    <dgm:cxn modelId="{B66DE1B9-9BED-45F9-B04A-50AFFB76EEE4}" type="presOf" srcId="{807AE4F0-9239-489E-AA52-1EEBEECD69A8}" destId="{CFB4C479-9506-4CF3-A247-1CF3D5CC8CA4}" srcOrd="0" destOrd="0" presId="urn:microsoft.com/office/officeart/2005/8/layout/vList2"/>
    <dgm:cxn modelId="{8BE195BF-E8D8-4BDC-904D-169DFAE29A24}" srcId="{807AE4F0-9239-489E-AA52-1EEBEECD69A8}" destId="{71F25D46-19D3-4881-8DE0-BF7F3D53682F}" srcOrd="0" destOrd="0" parTransId="{56E55A16-535E-43F8-B6D9-C26731848EB7}" sibTransId="{A7FB7405-25FA-4E90-80AA-C4BFA796FA95}"/>
    <dgm:cxn modelId="{1ED197C0-A7AD-481C-96C5-35B0E647DFF6}" type="presOf" srcId="{47B3B95E-B195-4BE3-85A7-65F4408A7993}" destId="{0EA53463-9B47-49FC-8D06-F974DAAF3CCA}" srcOrd="0" destOrd="0" presId="urn:microsoft.com/office/officeart/2005/8/layout/vList2"/>
    <dgm:cxn modelId="{F89245D8-B5BB-4A60-9FA9-FEE90C8C36F0}" type="presOf" srcId="{EFA53FAC-CE89-4DD9-83A2-B3FF7FB2433A}" destId="{237A883D-2F3D-4D72-B015-847642A658C4}" srcOrd="0" destOrd="0" presId="urn:microsoft.com/office/officeart/2005/8/layout/vList2"/>
    <dgm:cxn modelId="{E29BDF3A-B0DC-4E9C-90C4-239BDD034872}" type="presParOf" srcId="{237A883D-2F3D-4D72-B015-847642A658C4}" destId="{CFB4C479-9506-4CF3-A247-1CF3D5CC8CA4}" srcOrd="0" destOrd="0" presId="urn:microsoft.com/office/officeart/2005/8/layout/vList2"/>
    <dgm:cxn modelId="{97AA8EB4-4909-46C5-B79E-F6587578ECA6}" type="presParOf" srcId="{237A883D-2F3D-4D72-B015-847642A658C4}" destId="{331B482A-2C80-4A0A-B858-FA6BAA558110}" srcOrd="1" destOrd="0" presId="urn:microsoft.com/office/officeart/2005/8/layout/vList2"/>
    <dgm:cxn modelId="{04C0DC88-7448-4582-AB11-FA0632267863}" type="presParOf" srcId="{237A883D-2F3D-4D72-B015-847642A658C4}" destId="{001717D4-39B0-4E4D-8D8A-030CAD393350}" srcOrd="2" destOrd="0" presId="urn:microsoft.com/office/officeart/2005/8/layout/vList2"/>
    <dgm:cxn modelId="{6097FA51-E2B1-48D1-963E-414746DD7C8F}" type="presParOf" srcId="{237A883D-2F3D-4D72-B015-847642A658C4}" destId="{0EA53463-9B47-49FC-8D06-F974DAAF3CC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FA5440-642E-474B-B066-66FAF715AC5C}" type="doc">
      <dgm:prSet loTypeId="urn:microsoft.com/office/officeart/2005/8/layout/list1" loCatId="list" qsTypeId="urn:microsoft.com/office/officeart/2005/8/quickstyle/simple1" qsCatId="simple" csTypeId="urn:microsoft.com/office/officeart/2005/8/colors/colorful2" csCatId="colorful"/>
      <dgm:spPr/>
      <dgm:t>
        <a:bodyPr/>
        <a:lstStyle/>
        <a:p>
          <a:endParaRPr lang="en-US"/>
        </a:p>
      </dgm:t>
    </dgm:pt>
    <dgm:pt modelId="{142EE859-E8CA-4E01-8A68-FBC22A2C3E1C}">
      <dgm:prSet/>
      <dgm:spPr/>
      <dgm:t>
        <a:bodyPr/>
        <a:lstStyle/>
        <a:p>
          <a:r>
            <a:rPr lang="en-US"/>
            <a:t>Depression</a:t>
          </a:r>
        </a:p>
      </dgm:t>
    </dgm:pt>
    <dgm:pt modelId="{3192E7BC-168B-41DD-A70B-A147E4475DAB}" type="parTrans" cxnId="{42CE30B8-2E58-4031-BBA7-C9B50F18AFBF}">
      <dgm:prSet/>
      <dgm:spPr/>
      <dgm:t>
        <a:bodyPr/>
        <a:lstStyle/>
        <a:p>
          <a:endParaRPr lang="en-US"/>
        </a:p>
      </dgm:t>
    </dgm:pt>
    <dgm:pt modelId="{4AA42C57-8229-4FE0-A8CC-03C84DAEBEBC}" type="sibTrans" cxnId="{42CE30B8-2E58-4031-BBA7-C9B50F18AFBF}">
      <dgm:prSet/>
      <dgm:spPr/>
      <dgm:t>
        <a:bodyPr/>
        <a:lstStyle/>
        <a:p>
          <a:endParaRPr lang="en-US"/>
        </a:p>
      </dgm:t>
    </dgm:pt>
    <dgm:pt modelId="{BE3372CD-E16D-4337-9A8B-6C587EBFD2E0}">
      <dgm:prSet/>
      <dgm:spPr/>
      <dgm:t>
        <a:bodyPr/>
        <a:lstStyle/>
        <a:p>
          <a:r>
            <a:rPr lang="en-US"/>
            <a:t>Depressed mood, decreases in pleasure,…,diminished self-esteem and cognition, etc.</a:t>
          </a:r>
        </a:p>
      </dgm:t>
    </dgm:pt>
    <dgm:pt modelId="{886DA44C-4814-4697-96A5-C995DC59771F}" type="parTrans" cxnId="{B83A0303-7964-4AA0-8A04-2BF60987A4BD}">
      <dgm:prSet/>
      <dgm:spPr/>
      <dgm:t>
        <a:bodyPr/>
        <a:lstStyle/>
        <a:p>
          <a:endParaRPr lang="en-US"/>
        </a:p>
      </dgm:t>
    </dgm:pt>
    <dgm:pt modelId="{89C9FD7A-0B8B-4AEE-9126-72E98B96B50F}" type="sibTrans" cxnId="{B83A0303-7964-4AA0-8A04-2BF60987A4BD}">
      <dgm:prSet/>
      <dgm:spPr/>
      <dgm:t>
        <a:bodyPr/>
        <a:lstStyle/>
        <a:p>
          <a:endParaRPr lang="en-US"/>
        </a:p>
      </dgm:t>
    </dgm:pt>
    <dgm:pt modelId="{59D082B1-B141-4E7F-A0AF-1060E4DB0BCC}">
      <dgm:prSet/>
      <dgm:spPr/>
      <dgm:t>
        <a:bodyPr/>
        <a:lstStyle/>
        <a:p>
          <a:r>
            <a:rPr lang="en-US"/>
            <a:t>Anxiety</a:t>
          </a:r>
        </a:p>
      </dgm:t>
    </dgm:pt>
    <dgm:pt modelId="{31CAFB72-99C9-476C-A59F-9CA6BCF39CAA}" type="parTrans" cxnId="{A151DAEA-FA20-493B-9717-18A4A3BE5529}">
      <dgm:prSet/>
      <dgm:spPr/>
      <dgm:t>
        <a:bodyPr/>
        <a:lstStyle/>
        <a:p>
          <a:endParaRPr lang="en-US"/>
        </a:p>
      </dgm:t>
    </dgm:pt>
    <dgm:pt modelId="{D20B6116-5D30-4919-82DD-CB91778F33B6}" type="sibTrans" cxnId="{A151DAEA-FA20-493B-9717-18A4A3BE5529}">
      <dgm:prSet/>
      <dgm:spPr/>
      <dgm:t>
        <a:bodyPr/>
        <a:lstStyle/>
        <a:p>
          <a:endParaRPr lang="en-US"/>
        </a:p>
      </dgm:t>
    </dgm:pt>
    <dgm:pt modelId="{D7858F09-AB58-41F2-804A-050AE0937099}">
      <dgm:prSet/>
      <dgm:spPr/>
      <dgm:t>
        <a:bodyPr/>
        <a:lstStyle/>
        <a:p>
          <a:r>
            <a:rPr lang="en-US"/>
            <a:t>Restlessness, muscle tension, sleep disturbances, and difficulty controlling worrying thoughts</a:t>
          </a:r>
        </a:p>
      </dgm:t>
    </dgm:pt>
    <dgm:pt modelId="{AEC9F59B-FAEC-422F-A2F8-967450891D04}" type="parTrans" cxnId="{BE71B0B7-CB26-4A58-ADD7-35DCAA075604}">
      <dgm:prSet/>
      <dgm:spPr/>
      <dgm:t>
        <a:bodyPr/>
        <a:lstStyle/>
        <a:p>
          <a:endParaRPr lang="en-US"/>
        </a:p>
      </dgm:t>
    </dgm:pt>
    <dgm:pt modelId="{920F1229-2AA9-48B5-AC9B-70221AF87BDF}" type="sibTrans" cxnId="{BE71B0B7-CB26-4A58-ADD7-35DCAA075604}">
      <dgm:prSet/>
      <dgm:spPr/>
      <dgm:t>
        <a:bodyPr/>
        <a:lstStyle/>
        <a:p>
          <a:endParaRPr lang="en-US"/>
        </a:p>
      </dgm:t>
    </dgm:pt>
    <dgm:pt modelId="{B4FE4E8F-BAB0-4EB5-B093-0959C60E74DB}" type="pres">
      <dgm:prSet presAssocID="{18FA5440-642E-474B-B066-66FAF715AC5C}" presName="linear" presStyleCnt="0">
        <dgm:presLayoutVars>
          <dgm:dir/>
          <dgm:animLvl val="lvl"/>
          <dgm:resizeHandles val="exact"/>
        </dgm:presLayoutVars>
      </dgm:prSet>
      <dgm:spPr/>
    </dgm:pt>
    <dgm:pt modelId="{484D9080-AFDD-4CAC-BCB9-41C8DBB74893}" type="pres">
      <dgm:prSet presAssocID="{142EE859-E8CA-4E01-8A68-FBC22A2C3E1C}" presName="parentLin" presStyleCnt="0"/>
      <dgm:spPr/>
    </dgm:pt>
    <dgm:pt modelId="{F5D6F8D1-3611-45C4-8E6B-1358942C9183}" type="pres">
      <dgm:prSet presAssocID="{142EE859-E8CA-4E01-8A68-FBC22A2C3E1C}" presName="parentLeftMargin" presStyleLbl="node1" presStyleIdx="0" presStyleCnt="2"/>
      <dgm:spPr/>
    </dgm:pt>
    <dgm:pt modelId="{A04D03D5-01EC-4F8A-B23C-39CAE0175E93}" type="pres">
      <dgm:prSet presAssocID="{142EE859-E8CA-4E01-8A68-FBC22A2C3E1C}" presName="parentText" presStyleLbl="node1" presStyleIdx="0" presStyleCnt="2">
        <dgm:presLayoutVars>
          <dgm:chMax val="0"/>
          <dgm:bulletEnabled val="1"/>
        </dgm:presLayoutVars>
      </dgm:prSet>
      <dgm:spPr/>
    </dgm:pt>
    <dgm:pt modelId="{FE041609-1788-4AD2-846D-31F481243684}" type="pres">
      <dgm:prSet presAssocID="{142EE859-E8CA-4E01-8A68-FBC22A2C3E1C}" presName="negativeSpace" presStyleCnt="0"/>
      <dgm:spPr/>
    </dgm:pt>
    <dgm:pt modelId="{4395B418-F898-4C9D-95A2-093F13F9BD00}" type="pres">
      <dgm:prSet presAssocID="{142EE859-E8CA-4E01-8A68-FBC22A2C3E1C}" presName="childText" presStyleLbl="conFgAcc1" presStyleIdx="0" presStyleCnt="2">
        <dgm:presLayoutVars>
          <dgm:bulletEnabled val="1"/>
        </dgm:presLayoutVars>
      </dgm:prSet>
      <dgm:spPr/>
    </dgm:pt>
    <dgm:pt modelId="{5856F44E-0D6C-47A4-9E05-49488274DDFC}" type="pres">
      <dgm:prSet presAssocID="{4AA42C57-8229-4FE0-A8CC-03C84DAEBEBC}" presName="spaceBetweenRectangles" presStyleCnt="0"/>
      <dgm:spPr/>
    </dgm:pt>
    <dgm:pt modelId="{AB574155-0AC9-453D-8BDB-1A4CB4582EF0}" type="pres">
      <dgm:prSet presAssocID="{59D082B1-B141-4E7F-A0AF-1060E4DB0BCC}" presName="parentLin" presStyleCnt="0"/>
      <dgm:spPr/>
    </dgm:pt>
    <dgm:pt modelId="{91DC5CBD-2F4B-4D65-A599-2E72CB4E84A8}" type="pres">
      <dgm:prSet presAssocID="{59D082B1-B141-4E7F-A0AF-1060E4DB0BCC}" presName="parentLeftMargin" presStyleLbl="node1" presStyleIdx="0" presStyleCnt="2"/>
      <dgm:spPr/>
    </dgm:pt>
    <dgm:pt modelId="{F256ECBC-4873-4C1E-9F55-A2BE0973E16D}" type="pres">
      <dgm:prSet presAssocID="{59D082B1-B141-4E7F-A0AF-1060E4DB0BCC}" presName="parentText" presStyleLbl="node1" presStyleIdx="1" presStyleCnt="2">
        <dgm:presLayoutVars>
          <dgm:chMax val="0"/>
          <dgm:bulletEnabled val="1"/>
        </dgm:presLayoutVars>
      </dgm:prSet>
      <dgm:spPr/>
    </dgm:pt>
    <dgm:pt modelId="{804EE738-1A18-49AE-BB1E-F98AD2AEBC71}" type="pres">
      <dgm:prSet presAssocID="{59D082B1-B141-4E7F-A0AF-1060E4DB0BCC}" presName="negativeSpace" presStyleCnt="0"/>
      <dgm:spPr/>
    </dgm:pt>
    <dgm:pt modelId="{68462E62-B357-4D6F-A359-E64912E5EE58}" type="pres">
      <dgm:prSet presAssocID="{59D082B1-B141-4E7F-A0AF-1060E4DB0BCC}" presName="childText" presStyleLbl="conFgAcc1" presStyleIdx="1" presStyleCnt="2">
        <dgm:presLayoutVars>
          <dgm:bulletEnabled val="1"/>
        </dgm:presLayoutVars>
      </dgm:prSet>
      <dgm:spPr/>
    </dgm:pt>
  </dgm:ptLst>
  <dgm:cxnLst>
    <dgm:cxn modelId="{B83A0303-7964-4AA0-8A04-2BF60987A4BD}" srcId="{142EE859-E8CA-4E01-8A68-FBC22A2C3E1C}" destId="{BE3372CD-E16D-4337-9A8B-6C587EBFD2E0}" srcOrd="0" destOrd="0" parTransId="{886DA44C-4814-4697-96A5-C995DC59771F}" sibTransId="{89C9FD7A-0B8B-4AEE-9126-72E98B96B50F}"/>
    <dgm:cxn modelId="{5D834436-3A03-421C-B47C-2645A4E540E9}" type="presOf" srcId="{BE3372CD-E16D-4337-9A8B-6C587EBFD2E0}" destId="{4395B418-F898-4C9D-95A2-093F13F9BD00}" srcOrd="0" destOrd="0" presId="urn:microsoft.com/office/officeart/2005/8/layout/list1"/>
    <dgm:cxn modelId="{D4FEB461-32F2-48B5-ACE8-6E74CCB59515}" type="presOf" srcId="{59D082B1-B141-4E7F-A0AF-1060E4DB0BCC}" destId="{91DC5CBD-2F4B-4D65-A599-2E72CB4E84A8}" srcOrd="0" destOrd="0" presId="urn:microsoft.com/office/officeart/2005/8/layout/list1"/>
    <dgm:cxn modelId="{D00A5578-16F7-4D0E-BB02-66F3272B6DAD}" type="presOf" srcId="{D7858F09-AB58-41F2-804A-050AE0937099}" destId="{68462E62-B357-4D6F-A359-E64912E5EE58}" srcOrd="0" destOrd="0" presId="urn:microsoft.com/office/officeart/2005/8/layout/list1"/>
    <dgm:cxn modelId="{51197C81-EA0A-4EFA-A24F-1CDA33C6FAA1}" type="presOf" srcId="{142EE859-E8CA-4E01-8A68-FBC22A2C3E1C}" destId="{A04D03D5-01EC-4F8A-B23C-39CAE0175E93}" srcOrd="1" destOrd="0" presId="urn:microsoft.com/office/officeart/2005/8/layout/list1"/>
    <dgm:cxn modelId="{BE71B0B7-CB26-4A58-ADD7-35DCAA075604}" srcId="{59D082B1-B141-4E7F-A0AF-1060E4DB0BCC}" destId="{D7858F09-AB58-41F2-804A-050AE0937099}" srcOrd="0" destOrd="0" parTransId="{AEC9F59B-FAEC-422F-A2F8-967450891D04}" sibTransId="{920F1229-2AA9-48B5-AC9B-70221AF87BDF}"/>
    <dgm:cxn modelId="{42CE30B8-2E58-4031-BBA7-C9B50F18AFBF}" srcId="{18FA5440-642E-474B-B066-66FAF715AC5C}" destId="{142EE859-E8CA-4E01-8A68-FBC22A2C3E1C}" srcOrd="0" destOrd="0" parTransId="{3192E7BC-168B-41DD-A70B-A147E4475DAB}" sibTransId="{4AA42C57-8229-4FE0-A8CC-03C84DAEBEBC}"/>
    <dgm:cxn modelId="{06A0E6CE-7113-48D0-8A66-CAAC1EB7820F}" type="presOf" srcId="{142EE859-E8CA-4E01-8A68-FBC22A2C3E1C}" destId="{F5D6F8D1-3611-45C4-8E6B-1358942C9183}" srcOrd="0" destOrd="0" presId="urn:microsoft.com/office/officeart/2005/8/layout/list1"/>
    <dgm:cxn modelId="{2E69E3E2-BC6F-4B99-9FD9-092283E6D87D}" type="presOf" srcId="{59D082B1-B141-4E7F-A0AF-1060E4DB0BCC}" destId="{F256ECBC-4873-4C1E-9F55-A2BE0973E16D}" srcOrd="1" destOrd="0" presId="urn:microsoft.com/office/officeart/2005/8/layout/list1"/>
    <dgm:cxn modelId="{A151DAEA-FA20-493B-9717-18A4A3BE5529}" srcId="{18FA5440-642E-474B-B066-66FAF715AC5C}" destId="{59D082B1-B141-4E7F-A0AF-1060E4DB0BCC}" srcOrd="1" destOrd="0" parTransId="{31CAFB72-99C9-476C-A59F-9CA6BCF39CAA}" sibTransId="{D20B6116-5D30-4919-82DD-CB91778F33B6}"/>
    <dgm:cxn modelId="{E2F22AFB-140B-463D-A446-DB6A74382D5A}" type="presOf" srcId="{18FA5440-642E-474B-B066-66FAF715AC5C}" destId="{B4FE4E8F-BAB0-4EB5-B093-0959C60E74DB}" srcOrd="0" destOrd="0" presId="urn:microsoft.com/office/officeart/2005/8/layout/list1"/>
    <dgm:cxn modelId="{E19061F5-E916-4103-929E-ED3EA37858AF}" type="presParOf" srcId="{B4FE4E8F-BAB0-4EB5-B093-0959C60E74DB}" destId="{484D9080-AFDD-4CAC-BCB9-41C8DBB74893}" srcOrd="0" destOrd="0" presId="urn:microsoft.com/office/officeart/2005/8/layout/list1"/>
    <dgm:cxn modelId="{DBE7C27C-9578-4E95-A782-076A784731BC}" type="presParOf" srcId="{484D9080-AFDD-4CAC-BCB9-41C8DBB74893}" destId="{F5D6F8D1-3611-45C4-8E6B-1358942C9183}" srcOrd="0" destOrd="0" presId="urn:microsoft.com/office/officeart/2005/8/layout/list1"/>
    <dgm:cxn modelId="{819D0AE7-52CF-4345-AE22-2F2E23503304}" type="presParOf" srcId="{484D9080-AFDD-4CAC-BCB9-41C8DBB74893}" destId="{A04D03D5-01EC-4F8A-B23C-39CAE0175E93}" srcOrd="1" destOrd="0" presId="urn:microsoft.com/office/officeart/2005/8/layout/list1"/>
    <dgm:cxn modelId="{12094205-ED5D-4F09-AA94-1DA0EFBA4810}" type="presParOf" srcId="{B4FE4E8F-BAB0-4EB5-B093-0959C60E74DB}" destId="{FE041609-1788-4AD2-846D-31F481243684}" srcOrd="1" destOrd="0" presId="urn:microsoft.com/office/officeart/2005/8/layout/list1"/>
    <dgm:cxn modelId="{32846AF7-B385-4E8B-942B-BC764A17D847}" type="presParOf" srcId="{B4FE4E8F-BAB0-4EB5-B093-0959C60E74DB}" destId="{4395B418-F898-4C9D-95A2-093F13F9BD00}" srcOrd="2" destOrd="0" presId="urn:microsoft.com/office/officeart/2005/8/layout/list1"/>
    <dgm:cxn modelId="{F66D56D4-015D-4978-BEF6-385B17A73FCE}" type="presParOf" srcId="{B4FE4E8F-BAB0-4EB5-B093-0959C60E74DB}" destId="{5856F44E-0D6C-47A4-9E05-49488274DDFC}" srcOrd="3" destOrd="0" presId="urn:microsoft.com/office/officeart/2005/8/layout/list1"/>
    <dgm:cxn modelId="{93343A21-11DA-4423-AE43-6BFCD0E800EE}" type="presParOf" srcId="{B4FE4E8F-BAB0-4EB5-B093-0959C60E74DB}" destId="{AB574155-0AC9-453D-8BDB-1A4CB4582EF0}" srcOrd="4" destOrd="0" presId="urn:microsoft.com/office/officeart/2005/8/layout/list1"/>
    <dgm:cxn modelId="{8AFC8997-F03E-4B64-BCA8-88BB17A78B9A}" type="presParOf" srcId="{AB574155-0AC9-453D-8BDB-1A4CB4582EF0}" destId="{91DC5CBD-2F4B-4D65-A599-2E72CB4E84A8}" srcOrd="0" destOrd="0" presId="urn:microsoft.com/office/officeart/2005/8/layout/list1"/>
    <dgm:cxn modelId="{5D53293E-5D9A-4DD9-BBB7-09FCAC663F8A}" type="presParOf" srcId="{AB574155-0AC9-453D-8BDB-1A4CB4582EF0}" destId="{F256ECBC-4873-4C1E-9F55-A2BE0973E16D}" srcOrd="1" destOrd="0" presId="urn:microsoft.com/office/officeart/2005/8/layout/list1"/>
    <dgm:cxn modelId="{59D38DF4-D20F-4B62-839E-4F382FBE8DB3}" type="presParOf" srcId="{B4FE4E8F-BAB0-4EB5-B093-0959C60E74DB}" destId="{804EE738-1A18-49AE-BB1E-F98AD2AEBC71}" srcOrd="5" destOrd="0" presId="urn:microsoft.com/office/officeart/2005/8/layout/list1"/>
    <dgm:cxn modelId="{286E74F2-0560-44AC-8A7F-22AC409C5258}" type="presParOf" srcId="{B4FE4E8F-BAB0-4EB5-B093-0959C60E74DB}" destId="{68462E62-B357-4D6F-A359-E64912E5EE58}"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9D832A-028A-4533-8961-3CF5596A21F3}"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F83155B-34B3-457C-ACEB-4536FE48178D}">
      <dgm:prSet/>
      <dgm:spPr/>
      <dgm:t>
        <a:bodyPr/>
        <a:lstStyle/>
        <a:p>
          <a:r>
            <a:rPr lang="en-US"/>
            <a:t>Depression</a:t>
          </a:r>
        </a:p>
      </dgm:t>
    </dgm:pt>
    <dgm:pt modelId="{A99F0613-563E-4F9D-9D79-804EFEF217DF}" type="parTrans" cxnId="{504B95C9-A9D4-4F6D-B1C2-896355DA0636}">
      <dgm:prSet/>
      <dgm:spPr/>
      <dgm:t>
        <a:bodyPr/>
        <a:lstStyle/>
        <a:p>
          <a:endParaRPr lang="en-US"/>
        </a:p>
      </dgm:t>
    </dgm:pt>
    <dgm:pt modelId="{A2520CF7-1550-4EC0-BCB7-945ECD0A13CD}" type="sibTrans" cxnId="{504B95C9-A9D4-4F6D-B1C2-896355DA0636}">
      <dgm:prSet/>
      <dgm:spPr/>
      <dgm:t>
        <a:bodyPr/>
        <a:lstStyle/>
        <a:p>
          <a:endParaRPr lang="en-US"/>
        </a:p>
      </dgm:t>
    </dgm:pt>
    <dgm:pt modelId="{23AE5A40-75F4-45AE-9477-8179076FDC5B}">
      <dgm:prSet/>
      <dgm:spPr/>
      <dgm:t>
        <a:bodyPr/>
        <a:lstStyle/>
        <a:p>
          <a:r>
            <a:rPr lang="en-CA"/>
            <a:t>Physical activity condition reported lower BDI scores than no treatment condition</a:t>
          </a:r>
          <a:endParaRPr lang="en-US"/>
        </a:p>
      </dgm:t>
    </dgm:pt>
    <dgm:pt modelId="{CE8CB926-406B-42AB-BCBA-38BDFAF5360B}" type="parTrans" cxnId="{649127D2-EF1D-4FFA-8D46-6B05F6F9F06F}">
      <dgm:prSet/>
      <dgm:spPr/>
      <dgm:t>
        <a:bodyPr/>
        <a:lstStyle/>
        <a:p>
          <a:endParaRPr lang="en-US"/>
        </a:p>
      </dgm:t>
    </dgm:pt>
    <dgm:pt modelId="{0456FCCA-2850-468E-B5B3-D83A6A230500}" type="sibTrans" cxnId="{649127D2-EF1D-4FFA-8D46-6B05F6F9F06F}">
      <dgm:prSet/>
      <dgm:spPr/>
      <dgm:t>
        <a:bodyPr/>
        <a:lstStyle/>
        <a:p>
          <a:endParaRPr lang="en-US"/>
        </a:p>
      </dgm:t>
    </dgm:pt>
    <dgm:pt modelId="{A3AF7FCE-4CE2-49B2-8C33-27D52A7C2266}">
      <dgm:prSet/>
      <dgm:spPr/>
      <dgm:t>
        <a:bodyPr/>
        <a:lstStyle/>
        <a:p>
          <a:r>
            <a:rPr lang="en-CA"/>
            <a:t>Alleviates depressive states</a:t>
          </a:r>
          <a:endParaRPr lang="en-US"/>
        </a:p>
      </dgm:t>
    </dgm:pt>
    <dgm:pt modelId="{E29F1504-E564-498C-8330-B048BC4683B1}" type="parTrans" cxnId="{B537ED23-F81D-4FAB-AA10-C56EBDB52EAE}">
      <dgm:prSet/>
      <dgm:spPr/>
      <dgm:t>
        <a:bodyPr/>
        <a:lstStyle/>
        <a:p>
          <a:endParaRPr lang="en-US"/>
        </a:p>
      </dgm:t>
    </dgm:pt>
    <dgm:pt modelId="{17A4D3CD-996D-4567-9C69-CF92A5B86936}" type="sibTrans" cxnId="{B537ED23-F81D-4FAB-AA10-C56EBDB52EAE}">
      <dgm:prSet/>
      <dgm:spPr/>
      <dgm:t>
        <a:bodyPr/>
        <a:lstStyle/>
        <a:p>
          <a:endParaRPr lang="en-US"/>
        </a:p>
      </dgm:t>
    </dgm:pt>
    <dgm:pt modelId="{43BD730F-CD6C-401C-A926-98FD04702EA6}">
      <dgm:prSet/>
      <dgm:spPr/>
      <dgm:t>
        <a:bodyPr/>
        <a:lstStyle/>
        <a:p>
          <a:r>
            <a:rPr lang="en-CA"/>
            <a:t>Anxiety</a:t>
          </a:r>
          <a:endParaRPr lang="en-US"/>
        </a:p>
      </dgm:t>
    </dgm:pt>
    <dgm:pt modelId="{4C67F475-30D9-48EC-8D0E-7A71656B72FB}" type="parTrans" cxnId="{2053092E-013B-4F56-A132-6904B46E8FD2}">
      <dgm:prSet/>
      <dgm:spPr/>
      <dgm:t>
        <a:bodyPr/>
        <a:lstStyle/>
        <a:p>
          <a:endParaRPr lang="en-US"/>
        </a:p>
      </dgm:t>
    </dgm:pt>
    <dgm:pt modelId="{AF11B9B2-2055-4085-B7D4-8A317E5300F2}" type="sibTrans" cxnId="{2053092E-013B-4F56-A132-6904B46E8FD2}">
      <dgm:prSet/>
      <dgm:spPr/>
      <dgm:t>
        <a:bodyPr/>
        <a:lstStyle/>
        <a:p>
          <a:endParaRPr lang="en-US"/>
        </a:p>
      </dgm:t>
    </dgm:pt>
    <dgm:pt modelId="{0B2D98F4-CA23-43BD-92BE-5E035B0F57D8}">
      <dgm:prSet/>
      <dgm:spPr/>
      <dgm:t>
        <a:bodyPr/>
        <a:lstStyle/>
        <a:p>
          <a:r>
            <a:rPr lang="en-CA"/>
            <a:t>High intensity, aerobic (cardio) physical activity seems most effective to relieve anxiety symptoms </a:t>
          </a:r>
          <a:endParaRPr lang="en-US"/>
        </a:p>
      </dgm:t>
    </dgm:pt>
    <dgm:pt modelId="{4097585F-0382-48AE-8ECE-EA97C8424B08}" type="parTrans" cxnId="{0953679C-564D-4218-A506-0A78A59C76F0}">
      <dgm:prSet/>
      <dgm:spPr/>
      <dgm:t>
        <a:bodyPr/>
        <a:lstStyle/>
        <a:p>
          <a:endParaRPr lang="en-US"/>
        </a:p>
      </dgm:t>
    </dgm:pt>
    <dgm:pt modelId="{82FF0964-7A65-4D62-B1B1-A153933E8B3D}" type="sibTrans" cxnId="{0953679C-564D-4218-A506-0A78A59C76F0}">
      <dgm:prSet/>
      <dgm:spPr/>
      <dgm:t>
        <a:bodyPr/>
        <a:lstStyle/>
        <a:p>
          <a:endParaRPr lang="en-US"/>
        </a:p>
      </dgm:t>
    </dgm:pt>
    <dgm:pt modelId="{A35F688B-617F-4A2D-8596-FE33EE89393E}" type="pres">
      <dgm:prSet presAssocID="{6D9D832A-028A-4533-8961-3CF5596A21F3}" presName="linear" presStyleCnt="0">
        <dgm:presLayoutVars>
          <dgm:animLvl val="lvl"/>
          <dgm:resizeHandles val="exact"/>
        </dgm:presLayoutVars>
      </dgm:prSet>
      <dgm:spPr/>
    </dgm:pt>
    <dgm:pt modelId="{923F4477-5582-428C-A0FB-50ACD30B9BCC}" type="pres">
      <dgm:prSet presAssocID="{BF83155B-34B3-457C-ACEB-4536FE48178D}" presName="parentText" presStyleLbl="node1" presStyleIdx="0" presStyleCnt="2">
        <dgm:presLayoutVars>
          <dgm:chMax val="0"/>
          <dgm:bulletEnabled val="1"/>
        </dgm:presLayoutVars>
      </dgm:prSet>
      <dgm:spPr/>
    </dgm:pt>
    <dgm:pt modelId="{DCBBAAC5-DB3F-4D9F-AC17-57E4AD383EFD}" type="pres">
      <dgm:prSet presAssocID="{BF83155B-34B3-457C-ACEB-4536FE48178D}" presName="childText" presStyleLbl="revTx" presStyleIdx="0" presStyleCnt="2">
        <dgm:presLayoutVars>
          <dgm:bulletEnabled val="1"/>
        </dgm:presLayoutVars>
      </dgm:prSet>
      <dgm:spPr/>
    </dgm:pt>
    <dgm:pt modelId="{693891BA-42ED-46D8-B105-7035D46ED3AD}" type="pres">
      <dgm:prSet presAssocID="{43BD730F-CD6C-401C-A926-98FD04702EA6}" presName="parentText" presStyleLbl="node1" presStyleIdx="1" presStyleCnt="2">
        <dgm:presLayoutVars>
          <dgm:chMax val="0"/>
          <dgm:bulletEnabled val="1"/>
        </dgm:presLayoutVars>
      </dgm:prSet>
      <dgm:spPr/>
    </dgm:pt>
    <dgm:pt modelId="{E976641C-772F-444C-A224-842735E6402E}" type="pres">
      <dgm:prSet presAssocID="{43BD730F-CD6C-401C-A926-98FD04702EA6}" presName="childText" presStyleLbl="revTx" presStyleIdx="1" presStyleCnt="2">
        <dgm:presLayoutVars>
          <dgm:bulletEnabled val="1"/>
        </dgm:presLayoutVars>
      </dgm:prSet>
      <dgm:spPr/>
    </dgm:pt>
  </dgm:ptLst>
  <dgm:cxnLst>
    <dgm:cxn modelId="{CC196512-A4F7-42D4-B0A1-6EE02A65043A}" type="presOf" srcId="{A3AF7FCE-4CE2-49B2-8C33-27D52A7C2266}" destId="{DCBBAAC5-DB3F-4D9F-AC17-57E4AD383EFD}" srcOrd="0" destOrd="1" presId="urn:microsoft.com/office/officeart/2005/8/layout/vList2"/>
    <dgm:cxn modelId="{B537ED23-F81D-4FAB-AA10-C56EBDB52EAE}" srcId="{BF83155B-34B3-457C-ACEB-4536FE48178D}" destId="{A3AF7FCE-4CE2-49B2-8C33-27D52A7C2266}" srcOrd="1" destOrd="0" parTransId="{E29F1504-E564-498C-8330-B048BC4683B1}" sibTransId="{17A4D3CD-996D-4567-9C69-CF92A5B86936}"/>
    <dgm:cxn modelId="{2053092E-013B-4F56-A132-6904B46E8FD2}" srcId="{6D9D832A-028A-4533-8961-3CF5596A21F3}" destId="{43BD730F-CD6C-401C-A926-98FD04702EA6}" srcOrd="1" destOrd="0" parTransId="{4C67F475-30D9-48EC-8D0E-7A71656B72FB}" sibTransId="{AF11B9B2-2055-4085-B7D4-8A317E5300F2}"/>
    <dgm:cxn modelId="{D36C238C-E891-4178-93ED-EC6AD8D16455}" type="presOf" srcId="{6D9D832A-028A-4533-8961-3CF5596A21F3}" destId="{A35F688B-617F-4A2D-8596-FE33EE89393E}" srcOrd="0" destOrd="0" presId="urn:microsoft.com/office/officeart/2005/8/layout/vList2"/>
    <dgm:cxn modelId="{30FECC99-F86B-41E3-8477-C80F20357B16}" type="presOf" srcId="{43BD730F-CD6C-401C-A926-98FD04702EA6}" destId="{693891BA-42ED-46D8-B105-7035D46ED3AD}" srcOrd="0" destOrd="0" presId="urn:microsoft.com/office/officeart/2005/8/layout/vList2"/>
    <dgm:cxn modelId="{0953679C-564D-4218-A506-0A78A59C76F0}" srcId="{43BD730F-CD6C-401C-A926-98FD04702EA6}" destId="{0B2D98F4-CA23-43BD-92BE-5E035B0F57D8}" srcOrd="0" destOrd="0" parTransId="{4097585F-0382-48AE-8ECE-EA97C8424B08}" sibTransId="{82FF0964-7A65-4D62-B1B1-A153933E8B3D}"/>
    <dgm:cxn modelId="{83D2D89D-2D7E-4374-8737-C6FEC7C91CC5}" type="presOf" srcId="{23AE5A40-75F4-45AE-9477-8179076FDC5B}" destId="{DCBBAAC5-DB3F-4D9F-AC17-57E4AD383EFD}" srcOrd="0" destOrd="0" presId="urn:microsoft.com/office/officeart/2005/8/layout/vList2"/>
    <dgm:cxn modelId="{504B95C9-A9D4-4F6D-B1C2-896355DA0636}" srcId="{6D9D832A-028A-4533-8961-3CF5596A21F3}" destId="{BF83155B-34B3-457C-ACEB-4536FE48178D}" srcOrd="0" destOrd="0" parTransId="{A99F0613-563E-4F9D-9D79-804EFEF217DF}" sibTransId="{A2520CF7-1550-4EC0-BCB7-945ECD0A13CD}"/>
    <dgm:cxn modelId="{649127D2-EF1D-4FFA-8D46-6B05F6F9F06F}" srcId="{BF83155B-34B3-457C-ACEB-4536FE48178D}" destId="{23AE5A40-75F4-45AE-9477-8179076FDC5B}" srcOrd="0" destOrd="0" parTransId="{CE8CB926-406B-42AB-BCBA-38BDFAF5360B}" sibTransId="{0456FCCA-2850-468E-B5B3-D83A6A230500}"/>
    <dgm:cxn modelId="{FDADD5D4-A6E8-4630-980F-B2310D5E9F31}" type="presOf" srcId="{0B2D98F4-CA23-43BD-92BE-5E035B0F57D8}" destId="{E976641C-772F-444C-A224-842735E6402E}" srcOrd="0" destOrd="0" presId="urn:microsoft.com/office/officeart/2005/8/layout/vList2"/>
    <dgm:cxn modelId="{DD41ABE0-0CDC-4348-A00D-3C3C9F149FBB}" type="presOf" srcId="{BF83155B-34B3-457C-ACEB-4536FE48178D}" destId="{923F4477-5582-428C-A0FB-50ACD30B9BCC}" srcOrd="0" destOrd="0" presId="urn:microsoft.com/office/officeart/2005/8/layout/vList2"/>
    <dgm:cxn modelId="{46F4F255-85B6-45D6-B0B0-B3D7543CF379}" type="presParOf" srcId="{A35F688B-617F-4A2D-8596-FE33EE89393E}" destId="{923F4477-5582-428C-A0FB-50ACD30B9BCC}" srcOrd="0" destOrd="0" presId="urn:microsoft.com/office/officeart/2005/8/layout/vList2"/>
    <dgm:cxn modelId="{DCD33A6F-C9CF-43E8-A981-25FB98B330FF}" type="presParOf" srcId="{A35F688B-617F-4A2D-8596-FE33EE89393E}" destId="{DCBBAAC5-DB3F-4D9F-AC17-57E4AD383EFD}" srcOrd="1" destOrd="0" presId="urn:microsoft.com/office/officeart/2005/8/layout/vList2"/>
    <dgm:cxn modelId="{0D7FA53E-6D93-42FE-8D6F-4987C6D034AC}" type="presParOf" srcId="{A35F688B-617F-4A2D-8596-FE33EE89393E}" destId="{693891BA-42ED-46D8-B105-7035D46ED3AD}" srcOrd="2" destOrd="0" presId="urn:microsoft.com/office/officeart/2005/8/layout/vList2"/>
    <dgm:cxn modelId="{EEABBEFC-2F37-4665-A77C-31CB40B3F8BF}" type="presParOf" srcId="{A35F688B-617F-4A2D-8596-FE33EE89393E}" destId="{E976641C-772F-444C-A224-842735E6402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AA6CAE6-D427-4498-9E3A-72C9A2AE2635}" type="doc">
      <dgm:prSet loTypeId="urn:microsoft.com/office/officeart/2005/8/layout/chevron1" loCatId="process" qsTypeId="urn:microsoft.com/office/officeart/2005/8/quickstyle/simple1" qsCatId="simple" csTypeId="urn:microsoft.com/office/officeart/2005/8/colors/colorful2" csCatId="colorful" phldr="1"/>
      <dgm:spPr/>
    </dgm:pt>
    <dgm:pt modelId="{DD59ECFC-CC36-421C-9EDA-71A479A435F1}">
      <dgm:prSet phldrT="[Text]"/>
      <dgm:spPr/>
      <dgm:t>
        <a:bodyPr/>
        <a:lstStyle/>
        <a:p>
          <a:r>
            <a:rPr lang="en-US" dirty="0"/>
            <a:t>Physical Activity</a:t>
          </a:r>
          <a:endParaRPr lang="en-CA" dirty="0"/>
        </a:p>
      </dgm:t>
    </dgm:pt>
    <dgm:pt modelId="{4AEF94E2-3F70-4A5F-AAE6-0519E7D97D60}" type="parTrans" cxnId="{7E81E966-614C-4D38-9547-66CBB6763798}">
      <dgm:prSet/>
      <dgm:spPr/>
      <dgm:t>
        <a:bodyPr/>
        <a:lstStyle/>
        <a:p>
          <a:endParaRPr lang="en-CA"/>
        </a:p>
      </dgm:t>
    </dgm:pt>
    <dgm:pt modelId="{2B5884AC-0F4C-4ED0-9774-590D48F747FB}" type="sibTrans" cxnId="{7E81E966-614C-4D38-9547-66CBB6763798}">
      <dgm:prSet/>
      <dgm:spPr/>
      <dgm:t>
        <a:bodyPr/>
        <a:lstStyle/>
        <a:p>
          <a:endParaRPr lang="en-CA"/>
        </a:p>
      </dgm:t>
    </dgm:pt>
    <dgm:pt modelId="{E14BB62E-7DA2-40EA-8B6F-8BAA30D9EF35}">
      <dgm:prSet phldrT="[Text]"/>
      <dgm:spPr/>
      <dgm:t>
        <a:bodyPr/>
        <a:lstStyle/>
        <a:p>
          <a:r>
            <a:rPr lang="en-US" dirty="0"/>
            <a:t>Neurotransmitters</a:t>
          </a:r>
          <a:br>
            <a:rPr lang="en-US" dirty="0"/>
          </a:br>
          <a:r>
            <a:rPr lang="en-US" dirty="0"/>
            <a:t>BDNF</a:t>
          </a:r>
          <a:br>
            <a:rPr lang="en-US" dirty="0"/>
          </a:br>
          <a:r>
            <a:rPr lang="en-US" dirty="0"/>
            <a:t>Stress response system</a:t>
          </a:r>
          <a:endParaRPr lang="en-CA" dirty="0"/>
        </a:p>
      </dgm:t>
    </dgm:pt>
    <dgm:pt modelId="{2E814C0E-B07B-40DB-9C3B-27AE127A2FDA}" type="parTrans" cxnId="{E9EA9CDD-E45E-4944-8417-4A3B0C5A7FC2}">
      <dgm:prSet/>
      <dgm:spPr/>
      <dgm:t>
        <a:bodyPr/>
        <a:lstStyle/>
        <a:p>
          <a:endParaRPr lang="en-CA"/>
        </a:p>
      </dgm:t>
    </dgm:pt>
    <dgm:pt modelId="{C876938D-16E9-4ED6-972A-4A66DDE4194A}" type="sibTrans" cxnId="{E9EA9CDD-E45E-4944-8417-4A3B0C5A7FC2}">
      <dgm:prSet/>
      <dgm:spPr/>
      <dgm:t>
        <a:bodyPr/>
        <a:lstStyle/>
        <a:p>
          <a:endParaRPr lang="en-CA"/>
        </a:p>
      </dgm:t>
    </dgm:pt>
    <dgm:pt modelId="{1F165684-DA78-4EC5-BEBF-60A048FB1795}">
      <dgm:prSet phldrT="[Text]"/>
      <dgm:spPr/>
      <dgm:t>
        <a:bodyPr/>
        <a:lstStyle/>
        <a:p>
          <a:r>
            <a:rPr lang="en-US" dirty="0"/>
            <a:t>Decrease in anxiety and depressive symptoms</a:t>
          </a:r>
          <a:endParaRPr lang="en-CA" dirty="0"/>
        </a:p>
      </dgm:t>
    </dgm:pt>
    <dgm:pt modelId="{822673AF-DCBC-407E-BCA6-3A938F019F17}" type="parTrans" cxnId="{0ED9C741-90C6-4C57-A75A-670EB0EFF565}">
      <dgm:prSet/>
      <dgm:spPr/>
      <dgm:t>
        <a:bodyPr/>
        <a:lstStyle/>
        <a:p>
          <a:endParaRPr lang="en-CA"/>
        </a:p>
      </dgm:t>
    </dgm:pt>
    <dgm:pt modelId="{40AFAC1A-5EE3-4D14-BA35-B73D87DFD942}" type="sibTrans" cxnId="{0ED9C741-90C6-4C57-A75A-670EB0EFF565}">
      <dgm:prSet/>
      <dgm:spPr/>
      <dgm:t>
        <a:bodyPr/>
        <a:lstStyle/>
        <a:p>
          <a:endParaRPr lang="en-CA"/>
        </a:p>
      </dgm:t>
    </dgm:pt>
    <dgm:pt modelId="{7B5AD653-0881-4793-91E8-A5F74D008E1B}" type="pres">
      <dgm:prSet presAssocID="{2AA6CAE6-D427-4498-9E3A-72C9A2AE2635}" presName="Name0" presStyleCnt="0">
        <dgm:presLayoutVars>
          <dgm:dir/>
          <dgm:animLvl val="lvl"/>
          <dgm:resizeHandles val="exact"/>
        </dgm:presLayoutVars>
      </dgm:prSet>
      <dgm:spPr/>
    </dgm:pt>
    <dgm:pt modelId="{663FBB12-6EBC-463D-87A5-0BCBD4A79DAA}" type="pres">
      <dgm:prSet presAssocID="{DD59ECFC-CC36-421C-9EDA-71A479A435F1}" presName="parTxOnly" presStyleLbl="node1" presStyleIdx="0" presStyleCnt="3">
        <dgm:presLayoutVars>
          <dgm:chMax val="0"/>
          <dgm:chPref val="0"/>
          <dgm:bulletEnabled val="1"/>
        </dgm:presLayoutVars>
      </dgm:prSet>
      <dgm:spPr/>
    </dgm:pt>
    <dgm:pt modelId="{034FEC01-C3BC-4E95-A053-7A55DCDBC19F}" type="pres">
      <dgm:prSet presAssocID="{2B5884AC-0F4C-4ED0-9774-590D48F747FB}" presName="parTxOnlySpace" presStyleCnt="0"/>
      <dgm:spPr/>
    </dgm:pt>
    <dgm:pt modelId="{2E57944E-C4EF-441B-A75B-858599980CEB}" type="pres">
      <dgm:prSet presAssocID="{E14BB62E-7DA2-40EA-8B6F-8BAA30D9EF35}" presName="parTxOnly" presStyleLbl="node1" presStyleIdx="1" presStyleCnt="3">
        <dgm:presLayoutVars>
          <dgm:chMax val="0"/>
          <dgm:chPref val="0"/>
          <dgm:bulletEnabled val="1"/>
        </dgm:presLayoutVars>
      </dgm:prSet>
      <dgm:spPr/>
    </dgm:pt>
    <dgm:pt modelId="{299F5D6E-5097-4526-867E-8D43BE1C8708}" type="pres">
      <dgm:prSet presAssocID="{C876938D-16E9-4ED6-972A-4A66DDE4194A}" presName="parTxOnlySpace" presStyleCnt="0"/>
      <dgm:spPr/>
    </dgm:pt>
    <dgm:pt modelId="{704D84A5-CE04-4697-9354-F27A06650E8F}" type="pres">
      <dgm:prSet presAssocID="{1F165684-DA78-4EC5-BEBF-60A048FB1795}" presName="parTxOnly" presStyleLbl="node1" presStyleIdx="2" presStyleCnt="3">
        <dgm:presLayoutVars>
          <dgm:chMax val="0"/>
          <dgm:chPref val="0"/>
          <dgm:bulletEnabled val="1"/>
        </dgm:presLayoutVars>
      </dgm:prSet>
      <dgm:spPr/>
    </dgm:pt>
  </dgm:ptLst>
  <dgm:cxnLst>
    <dgm:cxn modelId="{6FEE6505-1CDC-4927-BF6F-EA25A6642610}" type="presOf" srcId="{2AA6CAE6-D427-4498-9E3A-72C9A2AE2635}" destId="{7B5AD653-0881-4793-91E8-A5F74D008E1B}" srcOrd="0" destOrd="0" presId="urn:microsoft.com/office/officeart/2005/8/layout/chevron1"/>
    <dgm:cxn modelId="{0ED9C741-90C6-4C57-A75A-670EB0EFF565}" srcId="{2AA6CAE6-D427-4498-9E3A-72C9A2AE2635}" destId="{1F165684-DA78-4EC5-BEBF-60A048FB1795}" srcOrd="2" destOrd="0" parTransId="{822673AF-DCBC-407E-BCA6-3A938F019F17}" sibTransId="{40AFAC1A-5EE3-4D14-BA35-B73D87DFD942}"/>
    <dgm:cxn modelId="{7E81E966-614C-4D38-9547-66CBB6763798}" srcId="{2AA6CAE6-D427-4498-9E3A-72C9A2AE2635}" destId="{DD59ECFC-CC36-421C-9EDA-71A479A435F1}" srcOrd="0" destOrd="0" parTransId="{4AEF94E2-3F70-4A5F-AAE6-0519E7D97D60}" sibTransId="{2B5884AC-0F4C-4ED0-9774-590D48F747FB}"/>
    <dgm:cxn modelId="{139399B9-BDD9-4B30-9169-3B20CCACEE8D}" type="presOf" srcId="{1F165684-DA78-4EC5-BEBF-60A048FB1795}" destId="{704D84A5-CE04-4697-9354-F27A06650E8F}" srcOrd="0" destOrd="0" presId="urn:microsoft.com/office/officeart/2005/8/layout/chevron1"/>
    <dgm:cxn modelId="{E9EA9CDD-E45E-4944-8417-4A3B0C5A7FC2}" srcId="{2AA6CAE6-D427-4498-9E3A-72C9A2AE2635}" destId="{E14BB62E-7DA2-40EA-8B6F-8BAA30D9EF35}" srcOrd="1" destOrd="0" parTransId="{2E814C0E-B07B-40DB-9C3B-27AE127A2FDA}" sibTransId="{C876938D-16E9-4ED6-972A-4A66DDE4194A}"/>
    <dgm:cxn modelId="{F4B6D2EB-46C8-4567-A1FA-32396865754F}" type="presOf" srcId="{E14BB62E-7DA2-40EA-8B6F-8BAA30D9EF35}" destId="{2E57944E-C4EF-441B-A75B-858599980CEB}" srcOrd="0" destOrd="0" presId="urn:microsoft.com/office/officeart/2005/8/layout/chevron1"/>
    <dgm:cxn modelId="{346E2FF7-963F-4F1E-AF16-FFB537DE6E5A}" type="presOf" srcId="{DD59ECFC-CC36-421C-9EDA-71A479A435F1}" destId="{663FBB12-6EBC-463D-87A5-0BCBD4A79DAA}" srcOrd="0" destOrd="0" presId="urn:microsoft.com/office/officeart/2005/8/layout/chevron1"/>
    <dgm:cxn modelId="{EC874A4E-4AFE-4E24-91D3-711A61045899}" type="presParOf" srcId="{7B5AD653-0881-4793-91E8-A5F74D008E1B}" destId="{663FBB12-6EBC-463D-87A5-0BCBD4A79DAA}" srcOrd="0" destOrd="0" presId="urn:microsoft.com/office/officeart/2005/8/layout/chevron1"/>
    <dgm:cxn modelId="{3B53C05E-3C07-48E5-BCEC-B2CAA884E265}" type="presParOf" srcId="{7B5AD653-0881-4793-91E8-A5F74D008E1B}" destId="{034FEC01-C3BC-4E95-A053-7A55DCDBC19F}" srcOrd="1" destOrd="0" presId="urn:microsoft.com/office/officeart/2005/8/layout/chevron1"/>
    <dgm:cxn modelId="{499656CA-DD75-4B81-906B-D2A48962E1EA}" type="presParOf" srcId="{7B5AD653-0881-4793-91E8-A5F74D008E1B}" destId="{2E57944E-C4EF-441B-A75B-858599980CEB}" srcOrd="2" destOrd="0" presId="urn:microsoft.com/office/officeart/2005/8/layout/chevron1"/>
    <dgm:cxn modelId="{4D135C89-1971-4877-97CE-30D1A7690A04}" type="presParOf" srcId="{7B5AD653-0881-4793-91E8-A5F74D008E1B}" destId="{299F5D6E-5097-4526-867E-8D43BE1C8708}" srcOrd="3" destOrd="0" presId="urn:microsoft.com/office/officeart/2005/8/layout/chevron1"/>
    <dgm:cxn modelId="{218B72F6-87AE-4DC7-B1CB-54E31DF8A315}" type="presParOf" srcId="{7B5AD653-0881-4793-91E8-A5F74D008E1B}" destId="{704D84A5-CE04-4697-9354-F27A06650E8F}"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AA6CAE6-D427-4498-9E3A-72C9A2AE2635}" type="doc">
      <dgm:prSet loTypeId="urn:microsoft.com/office/officeart/2005/8/layout/chevron1" loCatId="process" qsTypeId="urn:microsoft.com/office/officeart/2005/8/quickstyle/simple1" qsCatId="simple" csTypeId="urn:microsoft.com/office/officeart/2005/8/colors/accent0_3" csCatId="mainScheme" phldr="1"/>
      <dgm:spPr/>
    </dgm:pt>
    <dgm:pt modelId="{E14BB62E-7DA2-40EA-8B6F-8BAA30D9EF35}">
      <dgm:prSet phldrT="[Text]"/>
      <dgm:spPr/>
      <dgm:t>
        <a:bodyPr/>
        <a:lstStyle/>
        <a:p>
          <a:r>
            <a:rPr lang="en-US" dirty="0"/>
            <a:t>Neurotransmitters</a:t>
          </a:r>
          <a:br>
            <a:rPr lang="en-US" dirty="0"/>
          </a:br>
          <a:r>
            <a:rPr lang="en-US" dirty="0"/>
            <a:t>BDNF</a:t>
          </a:r>
          <a:br>
            <a:rPr lang="en-US" dirty="0"/>
          </a:br>
          <a:r>
            <a:rPr lang="en-US" dirty="0"/>
            <a:t>Stress response system</a:t>
          </a:r>
          <a:endParaRPr lang="en-CA" dirty="0"/>
        </a:p>
      </dgm:t>
    </dgm:pt>
    <dgm:pt modelId="{2E814C0E-B07B-40DB-9C3B-27AE127A2FDA}" type="parTrans" cxnId="{E9EA9CDD-E45E-4944-8417-4A3B0C5A7FC2}">
      <dgm:prSet/>
      <dgm:spPr/>
      <dgm:t>
        <a:bodyPr/>
        <a:lstStyle/>
        <a:p>
          <a:endParaRPr lang="en-CA"/>
        </a:p>
      </dgm:t>
    </dgm:pt>
    <dgm:pt modelId="{C876938D-16E9-4ED6-972A-4A66DDE4194A}" type="sibTrans" cxnId="{E9EA9CDD-E45E-4944-8417-4A3B0C5A7FC2}">
      <dgm:prSet/>
      <dgm:spPr/>
      <dgm:t>
        <a:bodyPr/>
        <a:lstStyle/>
        <a:p>
          <a:endParaRPr lang="en-CA"/>
        </a:p>
      </dgm:t>
    </dgm:pt>
    <dgm:pt modelId="{7B5AD653-0881-4793-91E8-A5F74D008E1B}" type="pres">
      <dgm:prSet presAssocID="{2AA6CAE6-D427-4498-9E3A-72C9A2AE2635}" presName="Name0" presStyleCnt="0">
        <dgm:presLayoutVars>
          <dgm:dir/>
          <dgm:animLvl val="lvl"/>
          <dgm:resizeHandles val="exact"/>
        </dgm:presLayoutVars>
      </dgm:prSet>
      <dgm:spPr/>
    </dgm:pt>
    <dgm:pt modelId="{2E57944E-C4EF-441B-A75B-858599980CEB}" type="pres">
      <dgm:prSet presAssocID="{E14BB62E-7DA2-40EA-8B6F-8BAA30D9EF35}" presName="parTxOnly" presStyleLbl="node1" presStyleIdx="0" presStyleCnt="1">
        <dgm:presLayoutVars>
          <dgm:chMax val="0"/>
          <dgm:chPref val="0"/>
          <dgm:bulletEnabled val="1"/>
        </dgm:presLayoutVars>
      </dgm:prSet>
      <dgm:spPr/>
    </dgm:pt>
  </dgm:ptLst>
  <dgm:cxnLst>
    <dgm:cxn modelId="{6FEE6505-1CDC-4927-BF6F-EA25A6642610}" type="presOf" srcId="{2AA6CAE6-D427-4498-9E3A-72C9A2AE2635}" destId="{7B5AD653-0881-4793-91E8-A5F74D008E1B}" srcOrd="0" destOrd="0" presId="urn:microsoft.com/office/officeart/2005/8/layout/chevron1"/>
    <dgm:cxn modelId="{E9EA9CDD-E45E-4944-8417-4A3B0C5A7FC2}" srcId="{2AA6CAE6-D427-4498-9E3A-72C9A2AE2635}" destId="{E14BB62E-7DA2-40EA-8B6F-8BAA30D9EF35}" srcOrd="0" destOrd="0" parTransId="{2E814C0E-B07B-40DB-9C3B-27AE127A2FDA}" sibTransId="{C876938D-16E9-4ED6-972A-4A66DDE4194A}"/>
    <dgm:cxn modelId="{F4B6D2EB-46C8-4567-A1FA-32396865754F}" type="presOf" srcId="{E14BB62E-7DA2-40EA-8B6F-8BAA30D9EF35}" destId="{2E57944E-C4EF-441B-A75B-858599980CEB}" srcOrd="0" destOrd="0" presId="urn:microsoft.com/office/officeart/2005/8/layout/chevron1"/>
    <dgm:cxn modelId="{499656CA-DD75-4B81-906B-D2A48962E1EA}" type="presParOf" srcId="{7B5AD653-0881-4793-91E8-A5F74D008E1B}" destId="{2E57944E-C4EF-441B-A75B-858599980CEB}"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8D1EEB-4972-4695-8F5C-1FAE8B7DE1E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B0E162C-B83C-4AD4-8452-022C571B83BD}">
      <dgm:prSet/>
      <dgm:spPr/>
      <dgm:t>
        <a:bodyPr/>
        <a:lstStyle/>
        <a:p>
          <a:pPr>
            <a:lnSpc>
              <a:spcPct val="100000"/>
            </a:lnSpc>
          </a:pPr>
          <a:r>
            <a:rPr lang="en-US"/>
            <a:t>Learn more about the benefits of physical activity</a:t>
          </a:r>
        </a:p>
      </dgm:t>
    </dgm:pt>
    <dgm:pt modelId="{DCB18A3A-6728-4E68-84C5-3FF8E44D6370}" type="parTrans" cxnId="{B1B74D72-E0EE-44CB-89A7-7021DAB7F90A}">
      <dgm:prSet/>
      <dgm:spPr/>
      <dgm:t>
        <a:bodyPr/>
        <a:lstStyle/>
        <a:p>
          <a:endParaRPr lang="en-US"/>
        </a:p>
      </dgm:t>
    </dgm:pt>
    <dgm:pt modelId="{4E00ED60-93C2-41C1-8980-B6AF734320E6}" type="sibTrans" cxnId="{B1B74D72-E0EE-44CB-89A7-7021DAB7F90A}">
      <dgm:prSet/>
      <dgm:spPr/>
      <dgm:t>
        <a:bodyPr/>
        <a:lstStyle/>
        <a:p>
          <a:endParaRPr lang="en-US"/>
        </a:p>
      </dgm:t>
    </dgm:pt>
    <dgm:pt modelId="{E01A2318-4ACE-4045-81C4-CA170BDE0F6F}">
      <dgm:prSet/>
      <dgm:spPr/>
      <dgm:t>
        <a:bodyPr/>
        <a:lstStyle/>
        <a:p>
          <a:pPr>
            <a:lnSpc>
              <a:spcPct val="100000"/>
            </a:lnSpc>
          </a:pPr>
          <a:r>
            <a:rPr lang="en-US"/>
            <a:t>Have a 2-minute solo dance party to your favourite song</a:t>
          </a:r>
        </a:p>
      </dgm:t>
    </dgm:pt>
    <dgm:pt modelId="{37DBBFF0-7A3D-43F0-B287-64BB86E972D4}" type="parTrans" cxnId="{8EFD2678-D3BF-4ABC-89E9-61AB00FEC0FF}">
      <dgm:prSet/>
      <dgm:spPr/>
      <dgm:t>
        <a:bodyPr/>
        <a:lstStyle/>
        <a:p>
          <a:endParaRPr lang="en-US"/>
        </a:p>
      </dgm:t>
    </dgm:pt>
    <dgm:pt modelId="{9FEB616D-4BD4-4CDD-B545-7AAD08DB22BC}" type="sibTrans" cxnId="{8EFD2678-D3BF-4ABC-89E9-61AB00FEC0FF}">
      <dgm:prSet/>
      <dgm:spPr/>
      <dgm:t>
        <a:bodyPr/>
        <a:lstStyle/>
        <a:p>
          <a:endParaRPr lang="en-US"/>
        </a:p>
      </dgm:t>
    </dgm:pt>
    <dgm:pt modelId="{9D0ED5A0-4B0C-4550-9B80-3EF7B1BBBC93}">
      <dgm:prSet/>
      <dgm:spPr/>
      <dgm:t>
        <a:bodyPr/>
        <a:lstStyle/>
        <a:p>
          <a:pPr>
            <a:lnSpc>
              <a:spcPct val="100000"/>
            </a:lnSpc>
          </a:pPr>
          <a:r>
            <a:rPr lang="en-US"/>
            <a:t>Join a club or team</a:t>
          </a:r>
        </a:p>
      </dgm:t>
    </dgm:pt>
    <dgm:pt modelId="{4137ACB4-FA57-4DAE-8367-AB79B095AA21}" type="parTrans" cxnId="{A0D065B7-3043-4946-AE07-C081444C9C35}">
      <dgm:prSet/>
      <dgm:spPr/>
      <dgm:t>
        <a:bodyPr/>
        <a:lstStyle/>
        <a:p>
          <a:endParaRPr lang="en-US"/>
        </a:p>
      </dgm:t>
    </dgm:pt>
    <dgm:pt modelId="{726BEAD6-ECBA-4F80-B069-7379AB80D446}" type="sibTrans" cxnId="{A0D065B7-3043-4946-AE07-C081444C9C35}">
      <dgm:prSet/>
      <dgm:spPr/>
      <dgm:t>
        <a:bodyPr/>
        <a:lstStyle/>
        <a:p>
          <a:endParaRPr lang="en-US"/>
        </a:p>
      </dgm:t>
    </dgm:pt>
    <dgm:pt modelId="{2B0E9105-6FF4-4881-B766-95681ACE8CC6}">
      <dgm:prSet/>
      <dgm:spPr/>
      <dgm:t>
        <a:bodyPr/>
        <a:lstStyle/>
        <a:p>
          <a:pPr>
            <a:lnSpc>
              <a:spcPct val="100000"/>
            </a:lnSpc>
          </a:pPr>
          <a:r>
            <a:rPr lang="en-US"/>
            <a:t>Get a walking/active buddy</a:t>
          </a:r>
        </a:p>
      </dgm:t>
    </dgm:pt>
    <dgm:pt modelId="{B04F24D5-E077-475C-9F89-089DCBC8ABE6}" type="parTrans" cxnId="{1F2521D6-AE5E-443B-A1D2-939627CB90D6}">
      <dgm:prSet/>
      <dgm:spPr/>
      <dgm:t>
        <a:bodyPr/>
        <a:lstStyle/>
        <a:p>
          <a:endParaRPr lang="en-US"/>
        </a:p>
      </dgm:t>
    </dgm:pt>
    <dgm:pt modelId="{9D3C7824-7E45-449B-B30E-635BDD46A654}" type="sibTrans" cxnId="{1F2521D6-AE5E-443B-A1D2-939627CB90D6}">
      <dgm:prSet/>
      <dgm:spPr/>
      <dgm:t>
        <a:bodyPr/>
        <a:lstStyle/>
        <a:p>
          <a:endParaRPr lang="en-US"/>
        </a:p>
      </dgm:t>
    </dgm:pt>
    <dgm:pt modelId="{C60528ED-F449-4B95-958F-CADEDC11909C}" type="pres">
      <dgm:prSet presAssocID="{AC8D1EEB-4972-4695-8F5C-1FAE8B7DE1E1}" presName="root" presStyleCnt="0">
        <dgm:presLayoutVars>
          <dgm:dir/>
          <dgm:resizeHandles val="exact"/>
        </dgm:presLayoutVars>
      </dgm:prSet>
      <dgm:spPr/>
    </dgm:pt>
    <dgm:pt modelId="{60926874-69C0-48C6-9986-715E1471468A}" type="pres">
      <dgm:prSet presAssocID="{8B0E162C-B83C-4AD4-8452-022C571B83BD}" presName="compNode" presStyleCnt="0"/>
      <dgm:spPr/>
    </dgm:pt>
    <dgm:pt modelId="{57774490-907A-47FA-AE2F-871009AECBE3}" type="pres">
      <dgm:prSet presAssocID="{8B0E162C-B83C-4AD4-8452-022C571B83BD}" presName="bgRect" presStyleLbl="bgShp" presStyleIdx="0" presStyleCnt="4"/>
      <dgm:spPr/>
    </dgm:pt>
    <dgm:pt modelId="{87BDFA9D-43CA-46EE-8993-55CC9C560F93}" type="pres">
      <dgm:prSet presAssocID="{8B0E162C-B83C-4AD4-8452-022C571B83B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D009346F-E164-41B1-BF11-859DD3A49D35}" type="pres">
      <dgm:prSet presAssocID="{8B0E162C-B83C-4AD4-8452-022C571B83BD}" presName="spaceRect" presStyleCnt="0"/>
      <dgm:spPr/>
    </dgm:pt>
    <dgm:pt modelId="{C1F59A48-E4BA-4A65-B70C-6BCF475F564C}" type="pres">
      <dgm:prSet presAssocID="{8B0E162C-B83C-4AD4-8452-022C571B83BD}" presName="parTx" presStyleLbl="revTx" presStyleIdx="0" presStyleCnt="4">
        <dgm:presLayoutVars>
          <dgm:chMax val="0"/>
          <dgm:chPref val="0"/>
        </dgm:presLayoutVars>
      </dgm:prSet>
      <dgm:spPr/>
    </dgm:pt>
    <dgm:pt modelId="{90B402B3-1939-4173-A70A-16B0688137E3}" type="pres">
      <dgm:prSet presAssocID="{4E00ED60-93C2-41C1-8980-B6AF734320E6}" presName="sibTrans" presStyleCnt="0"/>
      <dgm:spPr/>
    </dgm:pt>
    <dgm:pt modelId="{05D75ED0-9E24-45FE-95EC-CAA46F4DC03C}" type="pres">
      <dgm:prSet presAssocID="{E01A2318-4ACE-4045-81C4-CA170BDE0F6F}" presName="compNode" presStyleCnt="0"/>
      <dgm:spPr/>
    </dgm:pt>
    <dgm:pt modelId="{A47E9073-F226-4246-9117-2F26C95921A8}" type="pres">
      <dgm:prSet presAssocID="{E01A2318-4ACE-4045-81C4-CA170BDE0F6F}" presName="bgRect" presStyleLbl="bgShp" presStyleIdx="1" presStyleCnt="4"/>
      <dgm:spPr/>
    </dgm:pt>
    <dgm:pt modelId="{FA7E1994-8411-4209-B87B-30F0817D1097}" type="pres">
      <dgm:prSet presAssocID="{E01A2318-4ACE-4045-81C4-CA170BDE0F6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nce"/>
        </a:ext>
      </dgm:extLst>
    </dgm:pt>
    <dgm:pt modelId="{4EB51B3D-1D8A-4AB0-BD3A-1F0DE82C7C8D}" type="pres">
      <dgm:prSet presAssocID="{E01A2318-4ACE-4045-81C4-CA170BDE0F6F}" presName="spaceRect" presStyleCnt="0"/>
      <dgm:spPr/>
    </dgm:pt>
    <dgm:pt modelId="{6C90279B-B5DF-47F1-B528-D07AE9222F84}" type="pres">
      <dgm:prSet presAssocID="{E01A2318-4ACE-4045-81C4-CA170BDE0F6F}" presName="parTx" presStyleLbl="revTx" presStyleIdx="1" presStyleCnt="4">
        <dgm:presLayoutVars>
          <dgm:chMax val="0"/>
          <dgm:chPref val="0"/>
        </dgm:presLayoutVars>
      </dgm:prSet>
      <dgm:spPr/>
    </dgm:pt>
    <dgm:pt modelId="{B6B5DCEE-D088-469F-A90B-D3F8B30F946D}" type="pres">
      <dgm:prSet presAssocID="{9FEB616D-4BD4-4CDD-B545-7AAD08DB22BC}" presName="sibTrans" presStyleCnt="0"/>
      <dgm:spPr/>
    </dgm:pt>
    <dgm:pt modelId="{F04AB3A5-077C-4DB6-89A9-0241B5C1183C}" type="pres">
      <dgm:prSet presAssocID="{9D0ED5A0-4B0C-4550-9B80-3EF7B1BBBC93}" presName="compNode" presStyleCnt="0"/>
      <dgm:spPr/>
    </dgm:pt>
    <dgm:pt modelId="{3570110C-6DA2-4BFB-80E0-280F8F2507B2}" type="pres">
      <dgm:prSet presAssocID="{9D0ED5A0-4B0C-4550-9B80-3EF7B1BBBC93}" presName="bgRect" presStyleLbl="bgShp" presStyleIdx="2" presStyleCnt="4"/>
      <dgm:spPr/>
    </dgm:pt>
    <dgm:pt modelId="{B16CFD9D-CE31-4C57-BAA2-5EC6E1BEAAD9}" type="pres">
      <dgm:prSet presAssocID="{9D0ED5A0-4B0C-4550-9B80-3EF7B1BBBC9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of People"/>
        </a:ext>
      </dgm:extLst>
    </dgm:pt>
    <dgm:pt modelId="{14D524BF-27BC-40A0-8FBC-A9A6CD72D575}" type="pres">
      <dgm:prSet presAssocID="{9D0ED5A0-4B0C-4550-9B80-3EF7B1BBBC93}" presName="spaceRect" presStyleCnt="0"/>
      <dgm:spPr/>
    </dgm:pt>
    <dgm:pt modelId="{C86D42F4-0066-426D-896A-9909111EBAE2}" type="pres">
      <dgm:prSet presAssocID="{9D0ED5A0-4B0C-4550-9B80-3EF7B1BBBC93}" presName="parTx" presStyleLbl="revTx" presStyleIdx="2" presStyleCnt="4">
        <dgm:presLayoutVars>
          <dgm:chMax val="0"/>
          <dgm:chPref val="0"/>
        </dgm:presLayoutVars>
      </dgm:prSet>
      <dgm:spPr/>
    </dgm:pt>
    <dgm:pt modelId="{B29E1BE7-EF25-4092-BA5D-A54DE059F5A8}" type="pres">
      <dgm:prSet presAssocID="{726BEAD6-ECBA-4F80-B069-7379AB80D446}" presName="sibTrans" presStyleCnt="0"/>
      <dgm:spPr/>
    </dgm:pt>
    <dgm:pt modelId="{15A46112-8D59-4D15-A54D-EF822CB5DF92}" type="pres">
      <dgm:prSet presAssocID="{2B0E9105-6FF4-4881-B766-95681ACE8CC6}" presName="compNode" presStyleCnt="0"/>
      <dgm:spPr/>
    </dgm:pt>
    <dgm:pt modelId="{C1A4F762-AAD0-483A-A8D4-47DA022394ED}" type="pres">
      <dgm:prSet presAssocID="{2B0E9105-6FF4-4881-B766-95681ACE8CC6}" presName="bgRect" presStyleLbl="bgShp" presStyleIdx="3" presStyleCnt="4"/>
      <dgm:spPr/>
    </dgm:pt>
    <dgm:pt modelId="{69273320-67A1-4CB0-8C11-B69BBE5CA3E1}" type="pres">
      <dgm:prSet presAssocID="{2B0E9105-6FF4-4881-B766-95681ACE8CC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lk"/>
        </a:ext>
      </dgm:extLst>
    </dgm:pt>
    <dgm:pt modelId="{8BCB4828-AFBA-4290-9B25-AA738DDEBDF1}" type="pres">
      <dgm:prSet presAssocID="{2B0E9105-6FF4-4881-B766-95681ACE8CC6}" presName="spaceRect" presStyleCnt="0"/>
      <dgm:spPr/>
    </dgm:pt>
    <dgm:pt modelId="{5FDFC633-DF25-47E1-9737-02EC9B5FBCEB}" type="pres">
      <dgm:prSet presAssocID="{2B0E9105-6FF4-4881-B766-95681ACE8CC6}" presName="parTx" presStyleLbl="revTx" presStyleIdx="3" presStyleCnt="4">
        <dgm:presLayoutVars>
          <dgm:chMax val="0"/>
          <dgm:chPref val="0"/>
        </dgm:presLayoutVars>
      </dgm:prSet>
      <dgm:spPr/>
    </dgm:pt>
  </dgm:ptLst>
  <dgm:cxnLst>
    <dgm:cxn modelId="{961AA301-74AE-4639-9C88-CE1DCBD19888}" type="presOf" srcId="{2B0E9105-6FF4-4881-B766-95681ACE8CC6}" destId="{5FDFC633-DF25-47E1-9737-02EC9B5FBCEB}" srcOrd="0" destOrd="0" presId="urn:microsoft.com/office/officeart/2018/2/layout/IconVerticalSolidList"/>
    <dgm:cxn modelId="{9B9A433C-C56E-4447-BFDE-0534AD69578F}" type="presOf" srcId="{8B0E162C-B83C-4AD4-8452-022C571B83BD}" destId="{C1F59A48-E4BA-4A65-B70C-6BCF475F564C}" srcOrd="0" destOrd="0" presId="urn:microsoft.com/office/officeart/2018/2/layout/IconVerticalSolidList"/>
    <dgm:cxn modelId="{B1B74D72-E0EE-44CB-89A7-7021DAB7F90A}" srcId="{AC8D1EEB-4972-4695-8F5C-1FAE8B7DE1E1}" destId="{8B0E162C-B83C-4AD4-8452-022C571B83BD}" srcOrd="0" destOrd="0" parTransId="{DCB18A3A-6728-4E68-84C5-3FF8E44D6370}" sibTransId="{4E00ED60-93C2-41C1-8980-B6AF734320E6}"/>
    <dgm:cxn modelId="{8EFD2678-D3BF-4ABC-89E9-61AB00FEC0FF}" srcId="{AC8D1EEB-4972-4695-8F5C-1FAE8B7DE1E1}" destId="{E01A2318-4ACE-4045-81C4-CA170BDE0F6F}" srcOrd="1" destOrd="0" parTransId="{37DBBFF0-7A3D-43F0-B287-64BB86E972D4}" sibTransId="{9FEB616D-4BD4-4CDD-B545-7AAD08DB22BC}"/>
    <dgm:cxn modelId="{4A0BB4A8-92AE-4447-815A-B9D98449AB01}" type="presOf" srcId="{E01A2318-4ACE-4045-81C4-CA170BDE0F6F}" destId="{6C90279B-B5DF-47F1-B528-D07AE9222F84}" srcOrd="0" destOrd="0" presId="urn:microsoft.com/office/officeart/2018/2/layout/IconVerticalSolidList"/>
    <dgm:cxn modelId="{A0D065B7-3043-4946-AE07-C081444C9C35}" srcId="{AC8D1EEB-4972-4695-8F5C-1FAE8B7DE1E1}" destId="{9D0ED5A0-4B0C-4550-9B80-3EF7B1BBBC93}" srcOrd="2" destOrd="0" parTransId="{4137ACB4-FA57-4DAE-8367-AB79B095AA21}" sibTransId="{726BEAD6-ECBA-4F80-B069-7379AB80D446}"/>
    <dgm:cxn modelId="{EC0B20BB-1550-4277-8008-B0D450B4B163}" type="presOf" srcId="{AC8D1EEB-4972-4695-8F5C-1FAE8B7DE1E1}" destId="{C60528ED-F449-4B95-958F-CADEDC11909C}" srcOrd="0" destOrd="0" presId="urn:microsoft.com/office/officeart/2018/2/layout/IconVerticalSolidList"/>
    <dgm:cxn modelId="{662EBFC0-E6EC-4341-A79D-D03FD28566BB}" type="presOf" srcId="{9D0ED5A0-4B0C-4550-9B80-3EF7B1BBBC93}" destId="{C86D42F4-0066-426D-896A-9909111EBAE2}" srcOrd="0" destOrd="0" presId="urn:microsoft.com/office/officeart/2018/2/layout/IconVerticalSolidList"/>
    <dgm:cxn modelId="{1F2521D6-AE5E-443B-A1D2-939627CB90D6}" srcId="{AC8D1EEB-4972-4695-8F5C-1FAE8B7DE1E1}" destId="{2B0E9105-6FF4-4881-B766-95681ACE8CC6}" srcOrd="3" destOrd="0" parTransId="{B04F24D5-E077-475C-9F89-089DCBC8ABE6}" sibTransId="{9D3C7824-7E45-449B-B30E-635BDD46A654}"/>
    <dgm:cxn modelId="{5AEB76E0-378C-4A37-831F-DE9C95DF37A7}" type="presParOf" srcId="{C60528ED-F449-4B95-958F-CADEDC11909C}" destId="{60926874-69C0-48C6-9986-715E1471468A}" srcOrd="0" destOrd="0" presId="urn:microsoft.com/office/officeart/2018/2/layout/IconVerticalSolidList"/>
    <dgm:cxn modelId="{FCB32266-4B01-426E-9597-573F44DDA365}" type="presParOf" srcId="{60926874-69C0-48C6-9986-715E1471468A}" destId="{57774490-907A-47FA-AE2F-871009AECBE3}" srcOrd="0" destOrd="0" presId="urn:microsoft.com/office/officeart/2018/2/layout/IconVerticalSolidList"/>
    <dgm:cxn modelId="{CCB6E114-AC22-4577-951E-206355894E1D}" type="presParOf" srcId="{60926874-69C0-48C6-9986-715E1471468A}" destId="{87BDFA9D-43CA-46EE-8993-55CC9C560F93}" srcOrd="1" destOrd="0" presId="urn:microsoft.com/office/officeart/2018/2/layout/IconVerticalSolidList"/>
    <dgm:cxn modelId="{CF311602-4338-4047-88D8-B91ECF1286FD}" type="presParOf" srcId="{60926874-69C0-48C6-9986-715E1471468A}" destId="{D009346F-E164-41B1-BF11-859DD3A49D35}" srcOrd="2" destOrd="0" presId="urn:microsoft.com/office/officeart/2018/2/layout/IconVerticalSolidList"/>
    <dgm:cxn modelId="{334A80DD-28EE-40FE-AB56-8D5769F03F9F}" type="presParOf" srcId="{60926874-69C0-48C6-9986-715E1471468A}" destId="{C1F59A48-E4BA-4A65-B70C-6BCF475F564C}" srcOrd="3" destOrd="0" presId="urn:microsoft.com/office/officeart/2018/2/layout/IconVerticalSolidList"/>
    <dgm:cxn modelId="{A0B3E8E9-5A97-4DCA-B977-ED0941C5BA3D}" type="presParOf" srcId="{C60528ED-F449-4B95-958F-CADEDC11909C}" destId="{90B402B3-1939-4173-A70A-16B0688137E3}" srcOrd="1" destOrd="0" presId="urn:microsoft.com/office/officeart/2018/2/layout/IconVerticalSolidList"/>
    <dgm:cxn modelId="{AB70EC2F-6A06-41C3-BD1D-E8D464B4DCB6}" type="presParOf" srcId="{C60528ED-F449-4B95-958F-CADEDC11909C}" destId="{05D75ED0-9E24-45FE-95EC-CAA46F4DC03C}" srcOrd="2" destOrd="0" presId="urn:microsoft.com/office/officeart/2018/2/layout/IconVerticalSolidList"/>
    <dgm:cxn modelId="{677BEC91-5F83-4F6A-AC8B-9F78CC41ABD9}" type="presParOf" srcId="{05D75ED0-9E24-45FE-95EC-CAA46F4DC03C}" destId="{A47E9073-F226-4246-9117-2F26C95921A8}" srcOrd="0" destOrd="0" presId="urn:microsoft.com/office/officeart/2018/2/layout/IconVerticalSolidList"/>
    <dgm:cxn modelId="{306F47F4-B999-48F1-B966-ADDCEEB1595C}" type="presParOf" srcId="{05D75ED0-9E24-45FE-95EC-CAA46F4DC03C}" destId="{FA7E1994-8411-4209-B87B-30F0817D1097}" srcOrd="1" destOrd="0" presId="urn:microsoft.com/office/officeart/2018/2/layout/IconVerticalSolidList"/>
    <dgm:cxn modelId="{1AA34831-B8F2-4795-AAFD-7D78746317A0}" type="presParOf" srcId="{05D75ED0-9E24-45FE-95EC-CAA46F4DC03C}" destId="{4EB51B3D-1D8A-4AB0-BD3A-1F0DE82C7C8D}" srcOrd="2" destOrd="0" presId="urn:microsoft.com/office/officeart/2018/2/layout/IconVerticalSolidList"/>
    <dgm:cxn modelId="{D3457D7A-ECF4-43B6-B5A2-755B539D136A}" type="presParOf" srcId="{05D75ED0-9E24-45FE-95EC-CAA46F4DC03C}" destId="{6C90279B-B5DF-47F1-B528-D07AE9222F84}" srcOrd="3" destOrd="0" presId="urn:microsoft.com/office/officeart/2018/2/layout/IconVerticalSolidList"/>
    <dgm:cxn modelId="{ADEDBF8E-9F5E-4A2D-BC50-614CC3381B7B}" type="presParOf" srcId="{C60528ED-F449-4B95-958F-CADEDC11909C}" destId="{B6B5DCEE-D088-469F-A90B-D3F8B30F946D}" srcOrd="3" destOrd="0" presId="urn:microsoft.com/office/officeart/2018/2/layout/IconVerticalSolidList"/>
    <dgm:cxn modelId="{BBECA530-4295-4F76-955D-114991BB697F}" type="presParOf" srcId="{C60528ED-F449-4B95-958F-CADEDC11909C}" destId="{F04AB3A5-077C-4DB6-89A9-0241B5C1183C}" srcOrd="4" destOrd="0" presId="urn:microsoft.com/office/officeart/2018/2/layout/IconVerticalSolidList"/>
    <dgm:cxn modelId="{EF03D205-819C-4E3A-8E9C-1B81EBBE0463}" type="presParOf" srcId="{F04AB3A5-077C-4DB6-89A9-0241B5C1183C}" destId="{3570110C-6DA2-4BFB-80E0-280F8F2507B2}" srcOrd="0" destOrd="0" presId="urn:microsoft.com/office/officeart/2018/2/layout/IconVerticalSolidList"/>
    <dgm:cxn modelId="{EA153C25-510C-4832-B5A9-A559C6DC81A9}" type="presParOf" srcId="{F04AB3A5-077C-4DB6-89A9-0241B5C1183C}" destId="{B16CFD9D-CE31-4C57-BAA2-5EC6E1BEAAD9}" srcOrd="1" destOrd="0" presId="urn:microsoft.com/office/officeart/2018/2/layout/IconVerticalSolidList"/>
    <dgm:cxn modelId="{FDC942B3-033E-4C16-9E36-752B1186F1CB}" type="presParOf" srcId="{F04AB3A5-077C-4DB6-89A9-0241B5C1183C}" destId="{14D524BF-27BC-40A0-8FBC-A9A6CD72D575}" srcOrd="2" destOrd="0" presId="urn:microsoft.com/office/officeart/2018/2/layout/IconVerticalSolidList"/>
    <dgm:cxn modelId="{FA26BFCE-1A50-4811-9675-43A05F75B73F}" type="presParOf" srcId="{F04AB3A5-077C-4DB6-89A9-0241B5C1183C}" destId="{C86D42F4-0066-426D-896A-9909111EBAE2}" srcOrd="3" destOrd="0" presId="urn:microsoft.com/office/officeart/2018/2/layout/IconVerticalSolidList"/>
    <dgm:cxn modelId="{453AAE33-60EA-4489-9ABD-FC354BBCC208}" type="presParOf" srcId="{C60528ED-F449-4B95-958F-CADEDC11909C}" destId="{B29E1BE7-EF25-4092-BA5D-A54DE059F5A8}" srcOrd="5" destOrd="0" presId="urn:microsoft.com/office/officeart/2018/2/layout/IconVerticalSolidList"/>
    <dgm:cxn modelId="{9473DBF3-10D1-43B6-8F0D-E9806609B7AD}" type="presParOf" srcId="{C60528ED-F449-4B95-958F-CADEDC11909C}" destId="{15A46112-8D59-4D15-A54D-EF822CB5DF92}" srcOrd="6" destOrd="0" presId="urn:microsoft.com/office/officeart/2018/2/layout/IconVerticalSolidList"/>
    <dgm:cxn modelId="{83AF5D88-7ED4-4E88-81D7-8CFC06DAEE32}" type="presParOf" srcId="{15A46112-8D59-4D15-A54D-EF822CB5DF92}" destId="{C1A4F762-AAD0-483A-A8D4-47DA022394ED}" srcOrd="0" destOrd="0" presId="urn:microsoft.com/office/officeart/2018/2/layout/IconVerticalSolidList"/>
    <dgm:cxn modelId="{C932CA6E-1DBE-4303-9ED9-6BEB2AF27D42}" type="presParOf" srcId="{15A46112-8D59-4D15-A54D-EF822CB5DF92}" destId="{69273320-67A1-4CB0-8C11-B69BBE5CA3E1}" srcOrd="1" destOrd="0" presId="urn:microsoft.com/office/officeart/2018/2/layout/IconVerticalSolidList"/>
    <dgm:cxn modelId="{9741A2BB-57C6-4C29-BEF3-305176E25B9A}" type="presParOf" srcId="{15A46112-8D59-4D15-A54D-EF822CB5DF92}" destId="{8BCB4828-AFBA-4290-9B25-AA738DDEBDF1}" srcOrd="2" destOrd="0" presId="urn:microsoft.com/office/officeart/2018/2/layout/IconVerticalSolidList"/>
    <dgm:cxn modelId="{DFFB4441-3B9B-4E0F-BC9B-F42A6F54C127}" type="presParOf" srcId="{15A46112-8D59-4D15-A54D-EF822CB5DF92}" destId="{5FDFC633-DF25-47E1-9737-02EC9B5FBCEB}"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AAE0F9-466C-4E88-AEA5-E8B3C1F44F17}">
      <dsp:nvSpPr>
        <dsp:cNvPr id="0" name=""/>
        <dsp:cNvSpPr/>
      </dsp:nvSpPr>
      <dsp:spPr>
        <a:xfrm>
          <a:off x="608620" y="9224"/>
          <a:ext cx="1197676" cy="119767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B1A019-6F3E-4F15-99D7-F20FF07BD8CA}">
      <dsp:nvSpPr>
        <dsp:cNvPr id="0" name=""/>
        <dsp:cNvSpPr/>
      </dsp:nvSpPr>
      <dsp:spPr>
        <a:xfrm>
          <a:off x="863863" y="264467"/>
          <a:ext cx="687191" cy="6871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BCADE8B-570D-46A9-B573-047C138390CD}">
      <dsp:nvSpPr>
        <dsp:cNvPr id="0" name=""/>
        <dsp:cNvSpPr/>
      </dsp:nvSpPr>
      <dsp:spPr>
        <a:xfrm>
          <a:off x="225756" y="1579947"/>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Sports</a:t>
          </a:r>
        </a:p>
      </dsp:txBody>
      <dsp:txXfrm>
        <a:off x="225756" y="1579947"/>
        <a:ext cx="1963403" cy="720000"/>
      </dsp:txXfrm>
    </dsp:sp>
    <dsp:sp modelId="{8292D96C-72F2-4C60-90DD-FABAA3D13971}">
      <dsp:nvSpPr>
        <dsp:cNvPr id="0" name=""/>
        <dsp:cNvSpPr/>
      </dsp:nvSpPr>
      <dsp:spPr>
        <a:xfrm>
          <a:off x="2915619" y="9224"/>
          <a:ext cx="1197676" cy="1197676"/>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6C1A99-D408-41F2-9091-8405A378ADD7}">
      <dsp:nvSpPr>
        <dsp:cNvPr id="0" name=""/>
        <dsp:cNvSpPr/>
      </dsp:nvSpPr>
      <dsp:spPr>
        <a:xfrm>
          <a:off x="3170862" y="264467"/>
          <a:ext cx="687191" cy="6871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A43C0A7-FCFF-47D6-9532-316E558DD3AC}">
      <dsp:nvSpPr>
        <dsp:cNvPr id="0" name=""/>
        <dsp:cNvSpPr/>
      </dsp:nvSpPr>
      <dsp:spPr>
        <a:xfrm>
          <a:off x="2532756" y="1579947"/>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Yoga</a:t>
          </a:r>
        </a:p>
      </dsp:txBody>
      <dsp:txXfrm>
        <a:off x="2532756" y="1579947"/>
        <a:ext cx="1963403" cy="720000"/>
      </dsp:txXfrm>
    </dsp:sp>
    <dsp:sp modelId="{F1E445F6-FFC0-4804-A883-1AB446797ECD}">
      <dsp:nvSpPr>
        <dsp:cNvPr id="0" name=""/>
        <dsp:cNvSpPr/>
      </dsp:nvSpPr>
      <dsp:spPr>
        <a:xfrm>
          <a:off x="5222619" y="9224"/>
          <a:ext cx="1197676" cy="1197676"/>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C0DFAC-48DA-4CD6-A4E1-0A3C9E9437EF}">
      <dsp:nvSpPr>
        <dsp:cNvPr id="0" name=""/>
        <dsp:cNvSpPr/>
      </dsp:nvSpPr>
      <dsp:spPr>
        <a:xfrm>
          <a:off x="5477861" y="264467"/>
          <a:ext cx="687191" cy="6871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2B98AFD-C911-4C0D-AB00-9FFC1A2D249D}">
      <dsp:nvSpPr>
        <dsp:cNvPr id="0" name=""/>
        <dsp:cNvSpPr/>
      </dsp:nvSpPr>
      <dsp:spPr>
        <a:xfrm>
          <a:off x="4839755" y="1579947"/>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Cardiovascular exercises</a:t>
          </a:r>
        </a:p>
      </dsp:txBody>
      <dsp:txXfrm>
        <a:off x="4839755" y="1579947"/>
        <a:ext cx="1963403" cy="720000"/>
      </dsp:txXfrm>
    </dsp:sp>
    <dsp:sp modelId="{74DB8B23-9D05-4E2A-B6F3-D49E59C10F6A}">
      <dsp:nvSpPr>
        <dsp:cNvPr id="0" name=""/>
        <dsp:cNvSpPr/>
      </dsp:nvSpPr>
      <dsp:spPr>
        <a:xfrm>
          <a:off x="608620" y="2790798"/>
          <a:ext cx="1197676" cy="1197676"/>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34C3E6-2D84-4290-94E8-20F76E896CE5}">
      <dsp:nvSpPr>
        <dsp:cNvPr id="0" name=""/>
        <dsp:cNvSpPr/>
      </dsp:nvSpPr>
      <dsp:spPr>
        <a:xfrm>
          <a:off x="863863" y="3046040"/>
          <a:ext cx="687191" cy="6871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64C09A3-CED6-4E32-9A07-1F4FC02BE3BB}">
      <dsp:nvSpPr>
        <dsp:cNvPr id="0" name=""/>
        <dsp:cNvSpPr/>
      </dsp:nvSpPr>
      <dsp:spPr>
        <a:xfrm>
          <a:off x="225756" y="4361521"/>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Weight-training</a:t>
          </a:r>
        </a:p>
      </dsp:txBody>
      <dsp:txXfrm>
        <a:off x="225756" y="4361521"/>
        <a:ext cx="1963403" cy="720000"/>
      </dsp:txXfrm>
    </dsp:sp>
    <dsp:sp modelId="{368120C0-534C-4F76-A4C7-DD605B3C9563}">
      <dsp:nvSpPr>
        <dsp:cNvPr id="0" name=""/>
        <dsp:cNvSpPr/>
      </dsp:nvSpPr>
      <dsp:spPr>
        <a:xfrm>
          <a:off x="2915619" y="2790798"/>
          <a:ext cx="1197676" cy="1197676"/>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A3F69C-C68A-43BF-BF59-B1A6D0DC5C94}">
      <dsp:nvSpPr>
        <dsp:cNvPr id="0" name=""/>
        <dsp:cNvSpPr/>
      </dsp:nvSpPr>
      <dsp:spPr>
        <a:xfrm>
          <a:off x="3170862" y="3046040"/>
          <a:ext cx="687191" cy="68719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9EE11F4-6255-4B0C-B251-EA4402E4951A}">
      <dsp:nvSpPr>
        <dsp:cNvPr id="0" name=""/>
        <dsp:cNvSpPr/>
      </dsp:nvSpPr>
      <dsp:spPr>
        <a:xfrm>
          <a:off x="2532756" y="4361521"/>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Hiking</a:t>
          </a:r>
        </a:p>
      </dsp:txBody>
      <dsp:txXfrm>
        <a:off x="2532756" y="4361521"/>
        <a:ext cx="1963403" cy="720000"/>
      </dsp:txXfrm>
    </dsp:sp>
    <dsp:sp modelId="{F407CF12-8FE7-408C-AA83-81F09B2CC778}">
      <dsp:nvSpPr>
        <dsp:cNvPr id="0" name=""/>
        <dsp:cNvSpPr/>
      </dsp:nvSpPr>
      <dsp:spPr>
        <a:xfrm>
          <a:off x="5222619" y="2790798"/>
          <a:ext cx="1197676" cy="119767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AF2CA2-4D87-4E83-A782-842095855C91}">
      <dsp:nvSpPr>
        <dsp:cNvPr id="0" name=""/>
        <dsp:cNvSpPr/>
      </dsp:nvSpPr>
      <dsp:spPr>
        <a:xfrm>
          <a:off x="5477861" y="3046040"/>
          <a:ext cx="687191" cy="68719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F5C12F5-2343-4A28-90B7-F882B0E09164}">
      <dsp:nvSpPr>
        <dsp:cNvPr id="0" name=""/>
        <dsp:cNvSpPr/>
      </dsp:nvSpPr>
      <dsp:spPr>
        <a:xfrm>
          <a:off x="4839755" y="4361521"/>
          <a:ext cx="196340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Seasonal activities</a:t>
          </a:r>
        </a:p>
      </dsp:txBody>
      <dsp:txXfrm>
        <a:off x="4839755" y="4361521"/>
        <a:ext cx="1963403"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CA7A1-5AD0-4481-BCCF-EE729B0F0F2E}">
      <dsp:nvSpPr>
        <dsp:cNvPr id="0" name=""/>
        <dsp:cNvSpPr/>
      </dsp:nvSpPr>
      <dsp:spPr>
        <a:xfrm>
          <a:off x="0" y="39590"/>
          <a:ext cx="6492875" cy="1191754"/>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Increase in sitting time</a:t>
          </a:r>
        </a:p>
      </dsp:txBody>
      <dsp:txXfrm>
        <a:off x="58177" y="97767"/>
        <a:ext cx="6376521" cy="1075400"/>
      </dsp:txXfrm>
    </dsp:sp>
    <dsp:sp modelId="{4559933D-585B-4136-8305-5B835CF941B0}">
      <dsp:nvSpPr>
        <dsp:cNvPr id="0" name=""/>
        <dsp:cNvSpPr/>
      </dsp:nvSpPr>
      <dsp:spPr>
        <a:xfrm>
          <a:off x="0" y="1317745"/>
          <a:ext cx="6492875" cy="1191754"/>
        </a:xfrm>
        <a:prstGeom prst="roundRect">
          <a:avLst/>
        </a:prstGeom>
        <a:solidFill>
          <a:schemeClr val="accent2">
            <a:hueOff val="660223"/>
            <a:satOff val="576"/>
            <a:lumOff val="11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Lack of knowledge</a:t>
          </a:r>
          <a:r>
            <a:rPr lang="en-CA" sz="3000" kern="1200"/>
            <a:t> and/or time for physical activity</a:t>
          </a:r>
          <a:endParaRPr lang="en-US" sz="3000" kern="1200"/>
        </a:p>
      </dsp:txBody>
      <dsp:txXfrm>
        <a:off x="58177" y="1375922"/>
        <a:ext cx="6376521" cy="1075400"/>
      </dsp:txXfrm>
    </dsp:sp>
    <dsp:sp modelId="{4E47958C-2C63-49B3-A3A7-D487FC792AB0}">
      <dsp:nvSpPr>
        <dsp:cNvPr id="0" name=""/>
        <dsp:cNvSpPr/>
      </dsp:nvSpPr>
      <dsp:spPr>
        <a:xfrm>
          <a:off x="0" y="2595900"/>
          <a:ext cx="6492875" cy="1191754"/>
        </a:xfrm>
        <a:prstGeom prst="roundRect">
          <a:avLst/>
        </a:prstGeom>
        <a:solidFill>
          <a:schemeClr val="accent2">
            <a:hueOff val="1320446"/>
            <a:satOff val="1151"/>
            <a:lumOff val="22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CA" sz="3000" kern="1200"/>
            <a:t>Social anxiety</a:t>
          </a:r>
          <a:endParaRPr lang="en-US" sz="3000" kern="1200"/>
        </a:p>
      </dsp:txBody>
      <dsp:txXfrm>
        <a:off x="58177" y="2654077"/>
        <a:ext cx="6376521" cy="1075400"/>
      </dsp:txXfrm>
    </dsp:sp>
    <dsp:sp modelId="{36EEB7D7-7725-48F5-8320-290B3607C506}">
      <dsp:nvSpPr>
        <dsp:cNvPr id="0" name=""/>
        <dsp:cNvSpPr/>
      </dsp:nvSpPr>
      <dsp:spPr>
        <a:xfrm>
          <a:off x="0" y="3874054"/>
          <a:ext cx="6492875" cy="1191754"/>
        </a:xfrm>
        <a:prstGeom prst="roundRect">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CA" sz="3000" kern="1200"/>
            <a:t>COVID-19</a:t>
          </a:r>
          <a:endParaRPr lang="en-US" sz="3000" kern="1200"/>
        </a:p>
      </dsp:txBody>
      <dsp:txXfrm>
        <a:off x="58177" y="3932231"/>
        <a:ext cx="6376521" cy="10754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9C16C-F4BC-42F5-8244-FAF763B7AFFF}">
      <dsp:nvSpPr>
        <dsp:cNvPr id="0" name=""/>
        <dsp:cNvSpPr/>
      </dsp:nvSpPr>
      <dsp:spPr>
        <a:xfrm>
          <a:off x="2935" y="846897"/>
          <a:ext cx="3576014" cy="1430405"/>
        </a:xfrm>
        <a:prstGeom prst="chevron">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en-US" sz="3500" kern="1200" dirty="0"/>
            <a:t>Physical Activity</a:t>
          </a:r>
          <a:endParaRPr lang="en-CA" sz="3500" kern="1200" dirty="0"/>
        </a:p>
      </dsp:txBody>
      <dsp:txXfrm>
        <a:off x="718138" y="846897"/>
        <a:ext cx="2145609" cy="1430405"/>
      </dsp:txXfrm>
    </dsp:sp>
    <dsp:sp modelId="{017CB8A1-0144-4D7E-8B25-E0302235592B}">
      <dsp:nvSpPr>
        <dsp:cNvPr id="0" name=""/>
        <dsp:cNvSpPr/>
      </dsp:nvSpPr>
      <dsp:spPr>
        <a:xfrm>
          <a:off x="3221348" y="846897"/>
          <a:ext cx="3576014" cy="1430405"/>
        </a:xfrm>
        <a:prstGeom prst="chevron">
          <a:avLst/>
        </a:prstGeom>
        <a:solidFill>
          <a:schemeClr val="accent2">
            <a:hueOff val="990335"/>
            <a:satOff val="863"/>
            <a:lumOff val="1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en-US" sz="3500" kern="1200" dirty="0"/>
            <a:t>BDNF Release</a:t>
          </a:r>
          <a:endParaRPr lang="en-CA" sz="3500" kern="1200" dirty="0"/>
        </a:p>
      </dsp:txBody>
      <dsp:txXfrm>
        <a:off x="3936551" y="846897"/>
        <a:ext cx="2145609" cy="1430405"/>
      </dsp:txXfrm>
    </dsp:sp>
    <dsp:sp modelId="{E5588415-F585-495D-A34F-BA68BD4ED293}">
      <dsp:nvSpPr>
        <dsp:cNvPr id="0" name=""/>
        <dsp:cNvSpPr/>
      </dsp:nvSpPr>
      <dsp:spPr>
        <a:xfrm>
          <a:off x="6439761" y="846897"/>
          <a:ext cx="3576014" cy="1430405"/>
        </a:xfrm>
        <a:prstGeom prst="chevron">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en-US" sz="3500" kern="1200" dirty="0"/>
            <a:t>More brain cells!</a:t>
          </a:r>
          <a:endParaRPr lang="en-CA" sz="3500" kern="1200" dirty="0"/>
        </a:p>
      </dsp:txBody>
      <dsp:txXfrm>
        <a:off x="7154964" y="846897"/>
        <a:ext cx="2145609" cy="14304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4C479-9506-4CF3-A247-1CF3D5CC8CA4}">
      <dsp:nvSpPr>
        <dsp:cNvPr id="0" name=""/>
        <dsp:cNvSpPr/>
      </dsp:nvSpPr>
      <dsp:spPr>
        <a:xfrm>
          <a:off x="0" y="233305"/>
          <a:ext cx="6237359" cy="62361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Ireland</a:t>
          </a:r>
        </a:p>
      </dsp:txBody>
      <dsp:txXfrm>
        <a:off x="30442" y="263747"/>
        <a:ext cx="6176475" cy="562726"/>
      </dsp:txXfrm>
    </dsp:sp>
    <dsp:sp modelId="{331B482A-2C80-4A0A-B858-FA6BAA558110}">
      <dsp:nvSpPr>
        <dsp:cNvPr id="0" name=""/>
        <dsp:cNvSpPr/>
      </dsp:nvSpPr>
      <dsp:spPr>
        <a:xfrm>
          <a:off x="0" y="856915"/>
          <a:ext cx="6237359" cy="1264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03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Students meeting physical activity guidelines vs. not meeting guidelines</a:t>
          </a:r>
        </a:p>
        <a:p>
          <a:pPr marL="228600" lvl="1" indent="-228600" algn="l" defTabSz="889000">
            <a:lnSpc>
              <a:spcPct val="90000"/>
            </a:lnSpc>
            <a:spcBef>
              <a:spcPct val="0"/>
            </a:spcBef>
            <a:spcAft>
              <a:spcPct val="20000"/>
            </a:spcAft>
            <a:buChar char="•"/>
          </a:pPr>
          <a:r>
            <a:rPr lang="en-US" sz="2000" kern="1200"/>
            <a:t>Active students had better overall health, mental health, and happiness</a:t>
          </a:r>
        </a:p>
      </dsp:txBody>
      <dsp:txXfrm>
        <a:off x="0" y="856915"/>
        <a:ext cx="6237359" cy="1264770"/>
      </dsp:txXfrm>
    </dsp:sp>
    <dsp:sp modelId="{001717D4-39B0-4E4D-8D8A-030CAD393350}">
      <dsp:nvSpPr>
        <dsp:cNvPr id="0" name=""/>
        <dsp:cNvSpPr/>
      </dsp:nvSpPr>
      <dsp:spPr>
        <a:xfrm>
          <a:off x="0" y="2121685"/>
          <a:ext cx="6237359" cy="623610"/>
        </a:xfrm>
        <a:prstGeom prst="roundRect">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Madrid</a:t>
          </a:r>
        </a:p>
      </dsp:txBody>
      <dsp:txXfrm>
        <a:off x="30442" y="2152127"/>
        <a:ext cx="6176475" cy="562726"/>
      </dsp:txXfrm>
    </dsp:sp>
    <dsp:sp modelId="{0EA53463-9B47-49FC-8D06-F974DAAF3CCA}">
      <dsp:nvSpPr>
        <dsp:cNvPr id="0" name=""/>
        <dsp:cNvSpPr/>
      </dsp:nvSpPr>
      <dsp:spPr>
        <a:xfrm>
          <a:off x="0" y="2745295"/>
          <a:ext cx="6237359" cy="1587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03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CA" sz="2000" kern="1200"/>
            <a:t>Students and levels of physical activity (low, medium, high) and location (occupational, commuting, leisure)</a:t>
          </a:r>
          <a:endParaRPr lang="en-US" sz="2000" kern="1200"/>
        </a:p>
        <a:p>
          <a:pPr marL="228600" lvl="1" indent="-228600" algn="l" defTabSz="889000">
            <a:lnSpc>
              <a:spcPct val="90000"/>
            </a:lnSpc>
            <a:spcBef>
              <a:spcPct val="0"/>
            </a:spcBef>
            <a:spcAft>
              <a:spcPct val="20000"/>
            </a:spcAft>
            <a:buChar char="•"/>
          </a:pPr>
          <a:r>
            <a:rPr lang="en-CA" sz="2000" kern="1200"/>
            <a:t>More physical activity = better mental health</a:t>
          </a:r>
          <a:endParaRPr lang="en-US" sz="2000" kern="1200"/>
        </a:p>
        <a:p>
          <a:pPr marL="228600" lvl="1" indent="-228600" algn="l" defTabSz="889000">
            <a:lnSpc>
              <a:spcPct val="90000"/>
            </a:lnSpc>
            <a:spcBef>
              <a:spcPct val="0"/>
            </a:spcBef>
            <a:spcAft>
              <a:spcPct val="20000"/>
            </a:spcAft>
            <a:buChar char="•"/>
          </a:pPr>
          <a:r>
            <a:rPr lang="en-CA" sz="2000" kern="1200"/>
            <a:t>More physical activity during leisure and occupation are protective to poor mental health</a:t>
          </a:r>
          <a:endParaRPr lang="en-US" sz="2000" kern="1200"/>
        </a:p>
      </dsp:txBody>
      <dsp:txXfrm>
        <a:off x="0" y="2745295"/>
        <a:ext cx="6237359" cy="15876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5B418-F898-4C9D-95A2-093F13F9BD00}">
      <dsp:nvSpPr>
        <dsp:cNvPr id="0" name=""/>
        <dsp:cNvSpPr/>
      </dsp:nvSpPr>
      <dsp:spPr>
        <a:xfrm>
          <a:off x="0" y="492599"/>
          <a:ext cx="6492875" cy="198450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3919" tIns="583184" rIns="50391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Depressed mood, decreases in pleasure,…,diminished self-esteem and cognition, etc.</a:t>
          </a:r>
        </a:p>
      </dsp:txBody>
      <dsp:txXfrm>
        <a:off x="0" y="492599"/>
        <a:ext cx="6492875" cy="1984500"/>
      </dsp:txXfrm>
    </dsp:sp>
    <dsp:sp modelId="{A04D03D5-01EC-4F8A-B23C-39CAE0175E93}">
      <dsp:nvSpPr>
        <dsp:cNvPr id="0" name=""/>
        <dsp:cNvSpPr/>
      </dsp:nvSpPr>
      <dsp:spPr>
        <a:xfrm>
          <a:off x="324643" y="79319"/>
          <a:ext cx="4545012" cy="82656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marL="0" lvl="0" indent="0" algn="l" defTabSz="1244600">
            <a:lnSpc>
              <a:spcPct val="90000"/>
            </a:lnSpc>
            <a:spcBef>
              <a:spcPct val="0"/>
            </a:spcBef>
            <a:spcAft>
              <a:spcPct val="35000"/>
            </a:spcAft>
            <a:buNone/>
          </a:pPr>
          <a:r>
            <a:rPr lang="en-US" sz="2800" kern="1200"/>
            <a:t>Depression</a:t>
          </a:r>
        </a:p>
      </dsp:txBody>
      <dsp:txXfrm>
        <a:off x="364992" y="119668"/>
        <a:ext cx="4464314" cy="745862"/>
      </dsp:txXfrm>
    </dsp:sp>
    <dsp:sp modelId="{68462E62-B357-4D6F-A359-E64912E5EE58}">
      <dsp:nvSpPr>
        <dsp:cNvPr id="0" name=""/>
        <dsp:cNvSpPr/>
      </dsp:nvSpPr>
      <dsp:spPr>
        <a:xfrm>
          <a:off x="0" y="3041580"/>
          <a:ext cx="6492875" cy="1984500"/>
        </a:xfrm>
        <a:prstGeom prst="rect">
          <a:avLst/>
        </a:prstGeom>
        <a:solidFill>
          <a:schemeClr val="lt1">
            <a:alpha val="90000"/>
            <a:hueOff val="0"/>
            <a:satOff val="0"/>
            <a:lumOff val="0"/>
            <a:alphaOff val="0"/>
          </a:schemeClr>
        </a:solidFill>
        <a:ln w="15875" cap="rnd" cmpd="sng" algn="ctr">
          <a:solidFill>
            <a:schemeClr val="accent2">
              <a:hueOff val="1980669"/>
              <a:satOff val="1727"/>
              <a:lumOff val="33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3919" tIns="583184" rIns="50391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Restlessness, muscle tension, sleep disturbances, and difficulty controlling worrying thoughts</a:t>
          </a:r>
        </a:p>
      </dsp:txBody>
      <dsp:txXfrm>
        <a:off x="0" y="3041580"/>
        <a:ext cx="6492875" cy="1984500"/>
      </dsp:txXfrm>
    </dsp:sp>
    <dsp:sp modelId="{F256ECBC-4873-4C1E-9F55-A2BE0973E16D}">
      <dsp:nvSpPr>
        <dsp:cNvPr id="0" name=""/>
        <dsp:cNvSpPr/>
      </dsp:nvSpPr>
      <dsp:spPr>
        <a:xfrm>
          <a:off x="324643" y="2628299"/>
          <a:ext cx="4545012" cy="826560"/>
        </a:xfrm>
        <a:prstGeom prst="roundRect">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marL="0" lvl="0" indent="0" algn="l" defTabSz="1244600">
            <a:lnSpc>
              <a:spcPct val="90000"/>
            </a:lnSpc>
            <a:spcBef>
              <a:spcPct val="0"/>
            </a:spcBef>
            <a:spcAft>
              <a:spcPct val="35000"/>
            </a:spcAft>
            <a:buNone/>
          </a:pPr>
          <a:r>
            <a:rPr lang="en-US" sz="2800" kern="1200"/>
            <a:t>Anxiety</a:t>
          </a:r>
        </a:p>
      </dsp:txBody>
      <dsp:txXfrm>
        <a:off x="364992" y="2668648"/>
        <a:ext cx="4464314" cy="7458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F4477-5582-428C-A0FB-50ACD30B9BCC}">
      <dsp:nvSpPr>
        <dsp:cNvPr id="0" name=""/>
        <dsp:cNvSpPr/>
      </dsp:nvSpPr>
      <dsp:spPr>
        <a:xfrm>
          <a:off x="0" y="7270"/>
          <a:ext cx="6237359" cy="81549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Depression</a:t>
          </a:r>
        </a:p>
      </dsp:txBody>
      <dsp:txXfrm>
        <a:off x="39809" y="47079"/>
        <a:ext cx="6157741" cy="735872"/>
      </dsp:txXfrm>
    </dsp:sp>
    <dsp:sp modelId="{DCBBAAC5-DB3F-4D9F-AC17-57E4AD383EFD}">
      <dsp:nvSpPr>
        <dsp:cNvPr id="0" name=""/>
        <dsp:cNvSpPr/>
      </dsp:nvSpPr>
      <dsp:spPr>
        <a:xfrm>
          <a:off x="0" y="822760"/>
          <a:ext cx="6237359" cy="1689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036" tIns="43180" rIns="241808" bIns="43180" numCol="1" spcCol="1270" anchor="t" anchorCtr="0">
          <a:noAutofit/>
        </a:bodyPr>
        <a:lstStyle/>
        <a:p>
          <a:pPr marL="228600" lvl="1" indent="-228600" algn="l" defTabSz="1200150">
            <a:lnSpc>
              <a:spcPct val="90000"/>
            </a:lnSpc>
            <a:spcBef>
              <a:spcPct val="0"/>
            </a:spcBef>
            <a:spcAft>
              <a:spcPct val="20000"/>
            </a:spcAft>
            <a:buChar char="•"/>
          </a:pPr>
          <a:r>
            <a:rPr lang="en-CA" sz="2700" kern="1200"/>
            <a:t>Physical activity condition reported lower BDI scores than no treatment condition</a:t>
          </a:r>
          <a:endParaRPr lang="en-US" sz="2700" kern="1200"/>
        </a:p>
        <a:p>
          <a:pPr marL="228600" lvl="1" indent="-228600" algn="l" defTabSz="1200150">
            <a:lnSpc>
              <a:spcPct val="90000"/>
            </a:lnSpc>
            <a:spcBef>
              <a:spcPct val="0"/>
            </a:spcBef>
            <a:spcAft>
              <a:spcPct val="20000"/>
            </a:spcAft>
            <a:buChar char="•"/>
          </a:pPr>
          <a:r>
            <a:rPr lang="en-CA" sz="2700" kern="1200"/>
            <a:t>Alleviates depressive states</a:t>
          </a:r>
          <a:endParaRPr lang="en-US" sz="2700" kern="1200"/>
        </a:p>
      </dsp:txBody>
      <dsp:txXfrm>
        <a:off x="0" y="822760"/>
        <a:ext cx="6237359" cy="1689120"/>
      </dsp:txXfrm>
    </dsp:sp>
    <dsp:sp modelId="{693891BA-42ED-46D8-B105-7035D46ED3AD}">
      <dsp:nvSpPr>
        <dsp:cNvPr id="0" name=""/>
        <dsp:cNvSpPr/>
      </dsp:nvSpPr>
      <dsp:spPr>
        <a:xfrm>
          <a:off x="0" y="2511880"/>
          <a:ext cx="6237359" cy="815490"/>
        </a:xfrm>
        <a:prstGeom prst="roundRect">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CA" sz="3400" kern="1200"/>
            <a:t>Anxiety</a:t>
          </a:r>
          <a:endParaRPr lang="en-US" sz="3400" kern="1200"/>
        </a:p>
      </dsp:txBody>
      <dsp:txXfrm>
        <a:off x="39809" y="2551689"/>
        <a:ext cx="6157741" cy="735872"/>
      </dsp:txXfrm>
    </dsp:sp>
    <dsp:sp modelId="{E976641C-772F-444C-A224-842735E6402E}">
      <dsp:nvSpPr>
        <dsp:cNvPr id="0" name=""/>
        <dsp:cNvSpPr/>
      </dsp:nvSpPr>
      <dsp:spPr>
        <a:xfrm>
          <a:off x="0" y="3327370"/>
          <a:ext cx="6237359" cy="1231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036" tIns="43180" rIns="241808" bIns="43180" numCol="1" spcCol="1270" anchor="t" anchorCtr="0">
          <a:noAutofit/>
        </a:bodyPr>
        <a:lstStyle/>
        <a:p>
          <a:pPr marL="228600" lvl="1" indent="-228600" algn="l" defTabSz="1200150">
            <a:lnSpc>
              <a:spcPct val="90000"/>
            </a:lnSpc>
            <a:spcBef>
              <a:spcPct val="0"/>
            </a:spcBef>
            <a:spcAft>
              <a:spcPct val="20000"/>
            </a:spcAft>
            <a:buChar char="•"/>
          </a:pPr>
          <a:r>
            <a:rPr lang="en-CA" sz="2700" kern="1200"/>
            <a:t>High intensity, aerobic (cardio) physical activity seems most effective to relieve anxiety symptoms </a:t>
          </a:r>
          <a:endParaRPr lang="en-US" sz="2700" kern="1200"/>
        </a:p>
      </dsp:txBody>
      <dsp:txXfrm>
        <a:off x="0" y="3327370"/>
        <a:ext cx="6237359" cy="1231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FBB12-6EBC-463D-87A5-0BCBD4A79DAA}">
      <dsp:nvSpPr>
        <dsp:cNvPr id="0" name=""/>
        <dsp:cNvSpPr/>
      </dsp:nvSpPr>
      <dsp:spPr>
        <a:xfrm>
          <a:off x="2854" y="852846"/>
          <a:ext cx="3477360" cy="1390944"/>
        </a:xfrm>
        <a:prstGeom prst="chevron">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Physical Activity</a:t>
          </a:r>
          <a:endParaRPr lang="en-CA" sz="2000" kern="1200" dirty="0"/>
        </a:p>
      </dsp:txBody>
      <dsp:txXfrm>
        <a:off x="698326" y="852846"/>
        <a:ext cx="2086416" cy="1390944"/>
      </dsp:txXfrm>
    </dsp:sp>
    <dsp:sp modelId="{2E57944E-C4EF-441B-A75B-858599980CEB}">
      <dsp:nvSpPr>
        <dsp:cNvPr id="0" name=""/>
        <dsp:cNvSpPr/>
      </dsp:nvSpPr>
      <dsp:spPr>
        <a:xfrm>
          <a:off x="3132479" y="852846"/>
          <a:ext cx="3477360" cy="1390944"/>
        </a:xfrm>
        <a:prstGeom prst="chevron">
          <a:avLst/>
        </a:prstGeom>
        <a:solidFill>
          <a:schemeClr val="accent2">
            <a:hueOff val="990335"/>
            <a:satOff val="863"/>
            <a:lumOff val="1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Neurotransmitters</a:t>
          </a:r>
          <a:br>
            <a:rPr lang="en-US" sz="2000" kern="1200" dirty="0"/>
          </a:br>
          <a:r>
            <a:rPr lang="en-US" sz="2000" kern="1200" dirty="0"/>
            <a:t>BDNF</a:t>
          </a:r>
          <a:br>
            <a:rPr lang="en-US" sz="2000" kern="1200" dirty="0"/>
          </a:br>
          <a:r>
            <a:rPr lang="en-US" sz="2000" kern="1200" dirty="0"/>
            <a:t>Stress response system</a:t>
          </a:r>
          <a:endParaRPr lang="en-CA" sz="2000" kern="1200" dirty="0"/>
        </a:p>
      </dsp:txBody>
      <dsp:txXfrm>
        <a:off x="3827951" y="852846"/>
        <a:ext cx="2086416" cy="1390944"/>
      </dsp:txXfrm>
    </dsp:sp>
    <dsp:sp modelId="{704D84A5-CE04-4697-9354-F27A06650E8F}">
      <dsp:nvSpPr>
        <dsp:cNvPr id="0" name=""/>
        <dsp:cNvSpPr/>
      </dsp:nvSpPr>
      <dsp:spPr>
        <a:xfrm>
          <a:off x="6262103" y="852846"/>
          <a:ext cx="3477360" cy="1390944"/>
        </a:xfrm>
        <a:prstGeom prst="chevron">
          <a:avLst/>
        </a:prstGeom>
        <a:solidFill>
          <a:schemeClr val="accent2">
            <a:hueOff val="1980669"/>
            <a:satOff val="1727"/>
            <a:lumOff val="333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Decrease in anxiety and depressive symptoms</a:t>
          </a:r>
          <a:endParaRPr lang="en-CA" sz="2000" kern="1200" dirty="0"/>
        </a:p>
      </dsp:txBody>
      <dsp:txXfrm>
        <a:off x="6957575" y="852846"/>
        <a:ext cx="2086416" cy="139094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7944E-C4EF-441B-A75B-858599980CEB}">
      <dsp:nvSpPr>
        <dsp:cNvPr id="0" name=""/>
        <dsp:cNvSpPr/>
      </dsp:nvSpPr>
      <dsp:spPr>
        <a:xfrm>
          <a:off x="0" y="19863"/>
          <a:ext cx="3468553" cy="1387421"/>
        </a:xfrm>
        <a:prstGeom prst="chevron">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Neurotransmitters</a:t>
          </a:r>
          <a:br>
            <a:rPr lang="en-US" sz="2000" kern="1200" dirty="0"/>
          </a:br>
          <a:r>
            <a:rPr lang="en-US" sz="2000" kern="1200" dirty="0"/>
            <a:t>BDNF</a:t>
          </a:r>
          <a:br>
            <a:rPr lang="en-US" sz="2000" kern="1200" dirty="0"/>
          </a:br>
          <a:r>
            <a:rPr lang="en-US" sz="2000" kern="1200" dirty="0"/>
            <a:t>Stress response system</a:t>
          </a:r>
          <a:endParaRPr lang="en-CA" sz="2000" kern="1200" dirty="0"/>
        </a:p>
      </dsp:txBody>
      <dsp:txXfrm>
        <a:off x="693711" y="19863"/>
        <a:ext cx="2081132" cy="138742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74490-907A-47FA-AE2F-871009AECBE3}">
      <dsp:nvSpPr>
        <dsp:cNvPr id="0" name=""/>
        <dsp:cNvSpPr/>
      </dsp:nvSpPr>
      <dsp:spPr>
        <a:xfrm>
          <a:off x="0" y="1790"/>
          <a:ext cx="10143241" cy="9074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BDFA9D-43CA-46EE-8993-55CC9C560F93}">
      <dsp:nvSpPr>
        <dsp:cNvPr id="0" name=""/>
        <dsp:cNvSpPr/>
      </dsp:nvSpPr>
      <dsp:spPr>
        <a:xfrm>
          <a:off x="274516" y="205976"/>
          <a:ext cx="499121" cy="49912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1F59A48-E4BA-4A65-B70C-6BCF475F564C}">
      <dsp:nvSpPr>
        <dsp:cNvPr id="0" name=""/>
        <dsp:cNvSpPr/>
      </dsp:nvSpPr>
      <dsp:spPr>
        <a:xfrm>
          <a:off x="1048155" y="1790"/>
          <a:ext cx="9095085" cy="907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043" tIns="96043" rIns="96043" bIns="96043" numCol="1" spcCol="1270" anchor="ctr" anchorCtr="0">
          <a:noAutofit/>
        </a:bodyPr>
        <a:lstStyle/>
        <a:p>
          <a:pPr marL="0" lvl="0" indent="0" algn="l" defTabSz="977900">
            <a:lnSpc>
              <a:spcPct val="100000"/>
            </a:lnSpc>
            <a:spcBef>
              <a:spcPct val="0"/>
            </a:spcBef>
            <a:spcAft>
              <a:spcPct val="35000"/>
            </a:spcAft>
            <a:buNone/>
          </a:pPr>
          <a:r>
            <a:rPr lang="en-US" sz="2200" kern="1200"/>
            <a:t>Learn more about the benefits of physical activity</a:t>
          </a:r>
        </a:p>
      </dsp:txBody>
      <dsp:txXfrm>
        <a:off x="1048155" y="1790"/>
        <a:ext cx="9095085" cy="907493"/>
      </dsp:txXfrm>
    </dsp:sp>
    <dsp:sp modelId="{A47E9073-F226-4246-9117-2F26C95921A8}">
      <dsp:nvSpPr>
        <dsp:cNvPr id="0" name=""/>
        <dsp:cNvSpPr/>
      </dsp:nvSpPr>
      <dsp:spPr>
        <a:xfrm>
          <a:off x="0" y="1136157"/>
          <a:ext cx="10143241" cy="9074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7E1994-8411-4209-B87B-30F0817D1097}">
      <dsp:nvSpPr>
        <dsp:cNvPr id="0" name=""/>
        <dsp:cNvSpPr/>
      </dsp:nvSpPr>
      <dsp:spPr>
        <a:xfrm>
          <a:off x="274516" y="1340344"/>
          <a:ext cx="499121" cy="49912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C90279B-B5DF-47F1-B528-D07AE9222F84}">
      <dsp:nvSpPr>
        <dsp:cNvPr id="0" name=""/>
        <dsp:cNvSpPr/>
      </dsp:nvSpPr>
      <dsp:spPr>
        <a:xfrm>
          <a:off x="1048155" y="1136157"/>
          <a:ext cx="9095085" cy="907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043" tIns="96043" rIns="96043" bIns="96043" numCol="1" spcCol="1270" anchor="ctr" anchorCtr="0">
          <a:noAutofit/>
        </a:bodyPr>
        <a:lstStyle/>
        <a:p>
          <a:pPr marL="0" lvl="0" indent="0" algn="l" defTabSz="977900">
            <a:lnSpc>
              <a:spcPct val="100000"/>
            </a:lnSpc>
            <a:spcBef>
              <a:spcPct val="0"/>
            </a:spcBef>
            <a:spcAft>
              <a:spcPct val="35000"/>
            </a:spcAft>
            <a:buNone/>
          </a:pPr>
          <a:r>
            <a:rPr lang="en-US" sz="2200" kern="1200"/>
            <a:t>Have a 2-minute solo dance party to your favourite song</a:t>
          </a:r>
        </a:p>
      </dsp:txBody>
      <dsp:txXfrm>
        <a:off x="1048155" y="1136157"/>
        <a:ext cx="9095085" cy="907493"/>
      </dsp:txXfrm>
    </dsp:sp>
    <dsp:sp modelId="{3570110C-6DA2-4BFB-80E0-280F8F2507B2}">
      <dsp:nvSpPr>
        <dsp:cNvPr id="0" name=""/>
        <dsp:cNvSpPr/>
      </dsp:nvSpPr>
      <dsp:spPr>
        <a:xfrm>
          <a:off x="0" y="2270525"/>
          <a:ext cx="10143241" cy="9074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6CFD9D-CE31-4C57-BAA2-5EC6E1BEAAD9}">
      <dsp:nvSpPr>
        <dsp:cNvPr id="0" name=""/>
        <dsp:cNvSpPr/>
      </dsp:nvSpPr>
      <dsp:spPr>
        <a:xfrm>
          <a:off x="274516" y="2474711"/>
          <a:ext cx="499121" cy="49912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86D42F4-0066-426D-896A-9909111EBAE2}">
      <dsp:nvSpPr>
        <dsp:cNvPr id="0" name=""/>
        <dsp:cNvSpPr/>
      </dsp:nvSpPr>
      <dsp:spPr>
        <a:xfrm>
          <a:off x="1048155" y="2270525"/>
          <a:ext cx="9095085" cy="907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043" tIns="96043" rIns="96043" bIns="96043" numCol="1" spcCol="1270" anchor="ctr" anchorCtr="0">
          <a:noAutofit/>
        </a:bodyPr>
        <a:lstStyle/>
        <a:p>
          <a:pPr marL="0" lvl="0" indent="0" algn="l" defTabSz="977900">
            <a:lnSpc>
              <a:spcPct val="100000"/>
            </a:lnSpc>
            <a:spcBef>
              <a:spcPct val="0"/>
            </a:spcBef>
            <a:spcAft>
              <a:spcPct val="35000"/>
            </a:spcAft>
            <a:buNone/>
          </a:pPr>
          <a:r>
            <a:rPr lang="en-US" sz="2200" kern="1200"/>
            <a:t>Join a club or team</a:t>
          </a:r>
        </a:p>
      </dsp:txBody>
      <dsp:txXfrm>
        <a:off x="1048155" y="2270525"/>
        <a:ext cx="9095085" cy="907493"/>
      </dsp:txXfrm>
    </dsp:sp>
    <dsp:sp modelId="{C1A4F762-AAD0-483A-A8D4-47DA022394ED}">
      <dsp:nvSpPr>
        <dsp:cNvPr id="0" name=""/>
        <dsp:cNvSpPr/>
      </dsp:nvSpPr>
      <dsp:spPr>
        <a:xfrm>
          <a:off x="0" y="3404892"/>
          <a:ext cx="10143241" cy="9074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273320-67A1-4CB0-8C11-B69BBE5CA3E1}">
      <dsp:nvSpPr>
        <dsp:cNvPr id="0" name=""/>
        <dsp:cNvSpPr/>
      </dsp:nvSpPr>
      <dsp:spPr>
        <a:xfrm>
          <a:off x="274516" y="3609078"/>
          <a:ext cx="499121" cy="49912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FDFC633-DF25-47E1-9737-02EC9B5FBCEB}">
      <dsp:nvSpPr>
        <dsp:cNvPr id="0" name=""/>
        <dsp:cNvSpPr/>
      </dsp:nvSpPr>
      <dsp:spPr>
        <a:xfrm>
          <a:off x="1048155" y="3404892"/>
          <a:ext cx="9095085" cy="907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043" tIns="96043" rIns="96043" bIns="96043" numCol="1" spcCol="1270" anchor="ctr" anchorCtr="0">
          <a:noAutofit/>
        </a:bodyPr>
        <a:lstStyle/>
        <a:p>
          <a:pPr marL="0" lvl="0" indent="0" algn="l" defTabSz="977900">
            <a:lnSpc>
              <a:spcPct val="100000"/>
            </a:lnSpc>
            <a:spcBef>
              <a:spcPct val="0"/>
            </a:spcBef>
            <a:spcAft>
              <a:spcPct val="35000"/>
            </a:spcAft>
            <a:buNone/>
          </a:pPr>
          <a:r>
            <a:rPr lang="en-US" sz="2200" kern="1200"/>
            <a:t>Get a walking/active buddy</a:t>
          </a:r>
        </a:p>
      </dsp:txBody>
      <dsp:txXfrm>
        <a:off x="1048155" y="3404892"/>
        <a:ext cx="9095085" cy="907493"/>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35FCF1-288F-4873-81D5-4FF1C3C73301}" type="datetimeFigureOut">
              <a:rPr lang="en-CA" smtClean="0"/>
              <a:t>2024-04-11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E7CCDE-9366-4925-A94D-B9965DA53961}" type="slidenum">
              <a:rPr lang="en-CA" smtClean="0"/>
              <a:t>‹#›</a:t>
            </a:fld>
            <a:endParaRPr lang="en-CA"/>
          </a:p>
        </p:txBody>
      </p:sp>
    </p:spTree>
    <p:extLst>
      <p:ext uri="{BB962C8B-B14F-4D97-AF65-F5344CB8AC3E}">
        <p14:creationId xmlns:p14="http://schemas.microsoft.com/office/powerpoint/2010/main" val="31331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everyone already knows that I’m an MEd counselling student. I chose to do a project on physical activity and mental health is few a couple reasons. I have experiences as a competitive athlete in gymnastics and curling, and later in university and my previous job learning more about the mind-body connection. The reason I am so passionate about the mind-body connection comes from </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3</a:t>
            </a:fld>
            <a:endParaRPr lang="en-CA"/>
          </a:p>
        </p:txBody>
      </p:sp>
    </p:spTree>
    <p:extLst>
      <p:ext uri="{BB962C8B-B14F-4D97-AF65-F5344CB8AC3E}">
        <p14:creationId xmlns:p14="http://schemas.microsoft.com/office/powerpoint/2010/main" val="2056406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the biological connection between physical activity and mental health outcomes? I studied the HPA axis (hypothalamic-adrenal-pituitary axis). If you’d like to read more about it in my paper I’ll provide the final copy when it’s done. </a:t>
            </a:r>
          </a:p>
          <a:p>
            <a:r>
              <a:rPr lang="en-US" dirty="0"/>
              <a:t>So the HPA axis is the body’s stress response system. When exposed to a stressor like being chased by a tiger then it releases cortisol and activates the fight or flight system. Cortisol is the body’s main stress hormone. But stress can also come in mental emotional or social forms. Being in a state of chronic stress (toxic relationship, academics) causes a dysregulation of the HPA axis. </a:t>
            </a:r>
          </a:p>
          <a:p>
            <a:r>
              <a:rPr lang="en-US" dirty="0"/>
              <a:t>In depression and anxiety there is hyperactivation of the HPA axis which does not help with symptoms. This is measured by cortisol levels throughout the body. </a:t>
            </a:r>
          </a:p>
          <a:p>
            <a:r>
              <a:rPr lang="en-US" dirty="0"/>
              <a:t>But physical activity acts as a positive stressor on the HPA axis. The HPA axis still releases cortisol but along with all of these other amazing chemicals and hormones and neurotransmitters (serotonin, endogenous </a:t>
            </a:r>
            <a:r>
              <a:rPr lang="en-US" dirty="0" err="1"/>
              <a:t>opiods</a:t>
            </a:r>
            <a:r>
              <a:rPr lang="en-US" dirty="0"/>
              <a:t> (rush), and BDNF. And remember BNDF is responsible for brain growth. So all of these happy chemicals strengthen the brain against stress and regulate the HPA axis in individuals with anxiety and depression and even neurotypical people. So chronic exercise increases tolerance to future stress which may help with our careers, busy schedules, relationships, etc. </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13</a:t>
            </a:fld>
            <a:endParaRPr lang="en-CA"/>
          </a:p>
        </p:txBody>
      </p:sp>
    </p:spTree>
    <p:extLst>
      <p:ext uri="{BB962C8B-B14F-4D97-AF65-F5344CB8AC3E}">
        <p14:creationId xmlns:p14="http://schemas.microsoft.com/office/powerpoint/2010/main" val="1591879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14</a:t>
            </a:fld>
            <a:endParaRPr lang="en-CA"/>
          </a:p>
        </p:txBody>
      </p:sp>
    </p:spTree>
    <p:extLst>
      <p:ext uri="{BB962C8B-B14F-4D97-AF65-F5344CB8AC3E}">
        <p14:creationId xmlns:p14="http://schemas.microsoft.com/office/powerpoint/2010/main" val="3879030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where does physical activity fit within wellness? I studied Hettler’s (1976) model of wellness. He said that you can define wellness through these 6 dimensions. These dimensions are interconnected but specifically defined. </a:t>
            </a:r>
          </a:p>
          <a:p>
            <a:r>
              <a:rPr lang="en-US" dirty="0"/>
              <a:t>The first dimension of wellness is occupational. So that is being satisfied with your job.</a:t>
            </a:r>
          </a:p>
          <a:p>
            <a:r>
              <a:rPr lang="en-US" dirty="0"/>
              <a:t>The second dimension is emotional wellness, meaning to be optimistic, and comfortable with feeling emotions.</a:t>
            </a:r>
          </a:p>
          <a:p>
            <a:r>
              <a:rPr lang="en-US" dirty="0"/>
              <a:t>Then there's spiritual wellness so like finding meaning and purpose in life. </a:t>
            </a:r>
          </a:p>
          <a:p>
            <a:r>
              <a:rPr lang="en-US" dirty="0"/>
              <a:t>The fourth dimension is intellectual. And that is related to life-long learning</a:t>
            </a:r>
          </a:p>
          <a:p>
            <a:r>
              <a:rPr lang="en-US" dirty="0"/>
              <a:t>Then there’s social with refers to any relationship and positive connections with others and the environment</a:t>
            </a:r>
          </a:p>
          <a:p>
            <a:r>
              <a:rPr lang="en-US" dirty="0"/>
              <a:t>Finally we have physical wellness. And that is maintaining a healthy lifestyle through sleep hygiene, nutrition, physical activity, etc. Physical activity will be the focus of this presentation. </a:t>
            </a:r>
          </a:p>
          <a:p>
            <a:r>
              <a:rPr lang="en-US" dirty="0"/>
              <a:t>As I said earlier these dimensions are interconnected. So for our cohort, I believe we satisfy the intellectual dimension since we almost have 2 degrees at this point. Because of our education, we satisfy the occupational wellness dimension because I hope we love what we’re doing at this point. And then we’ve created amazing relationships within our cohort and with profs and our supervisors and clients, etc. And then by learning about emotions and doing our own therapy we can satisfy the emotional domain and be comfortable with our emotions. Along with being satisfied in our career, I’m sure most of us have found meaning and purpose within our practicums or even in other similar lines of work. And finally, taking care of ourselves is within our code of ethics. </a:t>
            </a:r>
            <a:br>
              <a:rPr lang="en-US" dirty="0"/>
            </a:br>
            <a:r>
              <a:rPr lang="en-US" dirty="0"/>
              <a:t>Then in this presentation we’ll see how being physical active can have so many benefits. IN relation to the dimensions, being active you can meet more friends at gyms or by joining a club. Maybe those friends can teach you a new technique or how to use a certain piece of fitness equipment which helps the intellectual domain and etc. </a:t>
            </a:r>
          </a:p>
          <a:p>
            <a:r>
              <a:rPr lang="en-US" dirty="0"/>
              <a:t>The list goes on and I’m sure you can see how one positive change in one wellness dimensions can have numerous positive benefits in other dimensions </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4</a:t>
            </a:fld>
            <a:endParaRPr lang="en-CA"/>
          </a:p>
        </p:txBody>
      </p:sp>
    </p:spTree>
    <p:extLst>
      <p:ext uri="{BB962C8B-B14F-4D97-AF65-F5344CB8AC3E}">
        <p14:creationId xmlns:p14="http://schemas.microsoft.com/office/powerpoint/2010/main" val="786731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Physical activity comes in many forms. These are just a few I’ve selected but please look at the handout provided for more ideas. Most of these categories are things I enjoy doing. So you know I’ve been </a:t>
            </a:r>
            <a:r>
              <a:rPr lang="en-US" dirty="0" err="1"/>
              <a:t>comepttive</a:t>
            </a:r>
            <a:r>
              <a:rPr lang="en-US" dirty="0"/>
              <a:t> in gymnastics and curling. But I also played things like badminton or track and field for grade school extracurriculars growing up. I absolutely love hot yoga and can’t wait to get a membership. Many of you know I frequented the fitness </a:t>
            </a:r>
            <a:r>
              <a:rPr lang="en-US" dirty="0" err="1"/>
              <a:t>centre</a:t>
            </a:r>
            <a:r>
              <a:rPr lang="en-US" dirty="0"/>
              <a:t> at </a:t>
            </a:r>
            <a:r>
              <a:rPr lang="en-US" dirty="0" err="1"/>
              <a:t>uleth</a:t>
            </a:r>
            <a:r>
              <a:rPr lang="en-US" dirty="0"/>
              <a:t> last year and I primarily did weight training. It was my first time trying out free weights and machines and making my own workouts. It took a lot </a:t>
            </a:r>
            <a:r>
              <a:rPr lang="en-US" dirty="0" err="1"/>
              <a:t>fo</a:t>
            </a:r>
            <a:r>
              <a:rPr lang="en-US" dirty="0"/>
              <a:t> work but it was such a fun challenge! Now unlike in Manitoba, let alone Winnipeg, Lethbridge and its surrounding areas has so many hiking trails and nature walks! I certainly miss those!! And seasonal activities is pretty broad, when I was in Lethbridge there wasn’t much snow and I’m not sure if that’s normal. But there are indoor activities like skating/hockey and mountains close by for skiing. And of course hiking when the weather is nice. And for cardio exercises those really aren’t my favorite. These can be running, swimming, etc. I would prefer to do jumping activities or HIIT exercises before I run on a treadmill. We don’t have to be super well-rounded Olympic level athletes to participate in any of these activities. We’ll see later on how just moving your body can have so many positive benefits. So I would encourage you to find what you enjoy. At the end of this presentation there will be some tips for how to move your body more and engage in being active.</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5</a:t>
            </a:fld>
            <a:endParaRPr lang="en-CA"/>
          </a:p>
        </p:txBody>
      </p:sp>
    </p:spTree>
    <p:extLst>
      <p:ext uri="{BB962C8B-B14F-4D97-AF65-F5344CB8AC3E}">
        <p14:creationId xmlns:p14="http://schemas.microsoft.com/office/powerpoint/2010/main" val="3710374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Unfortunately, we have our greatest enemy to physical activity. Sedentary </a:t>
            </a:r>
            <a:r>
              <a:rPr lang="en-US" dirty="0" err="1"/>
              <a:t>behaviour</a:t>
            </a:r>
            <a:r>
              <a:rPr lang="en-US" dirty="0"/>
              <a:t>!! Sedentary </a:t>
            </a:r>
            <a:r>
              <a:rPr lang="en-US" dirty="0" err="1"/>
              <a:t>behaviour</a:t>
            </a:r>
            <a:r>
              <a:rPr lang="en-US" dirty="0"/>
              <a:t> has been increasing and it doesn’t help that sitting time and reliance on sitting has been increasing. For university students we’re in class, we’re studying at home with our laptops, and relaxing with our phones and TVs. Research shows that we sit up to 9 hours a day. This was based on self-report and accelerometer-measured sedentary time. I think that sedentary time is actually much higher. We know in psychology that being monitored changes our </a:t>
            </a:r>
            <a:r>
              <a:rPr lang="en-US" dirty="0" err="1"/>
              <a:t>behaviour</a:t>
            </a:r>
            <a:r>
              <a:rPr lang="en-US" dirty="0"/>
              <a:t>. With informed consent and being recorded, I bet the participants were influenced to be more active than usual. In a stereotypical day we’d have maybe 15 minutes to sit down and eat breakfast, half hour to work, 8 hour work day, half our home, 15 mins eating is already at 9 hours. Not to mention leisure time. But I digress, data is data but I know I sit more than 9 hours a day easy. </a:t>
            </a:r>
          </a:p>
          <a:p>
            <a:r>
              <a:rPr lang="en-US" dirty="0"/>
              <a:t>Another factor for sedentary </a:t>
            </a:r>
            <a:r>
              <a:rPr lang="en-US" dirty="0" err="1"/>
              <a:t>behaviour</a:t>
            </a:r>
            <a:r>
              <a:rPr lang="en-US" dirty="0"/>
              <a:t> is not knowing what to do or how to do it. This is also related to that anxiety about exercising in front of others at the gym or not knowing how to use certain equipment. </a:t>
            </a:r>
            <a:r>
              <a:rPr lang="en-US" dirty="0" err="1"/>
              <a:t>Fredrikkson</a:t>
            </a:r>
            <a:r>
              <a:rPr lang="en-US" dirty="0"/>
              <a:t> and colleagues from a 2018 study found that the majority of adults don’t know what the physical activity guidelines are. Only those who were more knowledgeable of guidelines were already more active. Do you know what the Canadian guidelines are? 2.5 hours per week (moderate and vigorous aerobic and strength-training)</a:t>
            </a:r>
          </a:p>
          <a:p>
            <a:r>
              <a:rPr lang="en-US" dirty="0"/>
              <a:t>And of course as university students we’re so busy!! These last 2 years for me have been tough juggling time. Last year I did fairly well at maintaining my activity levels but lately it’s been more difficult. We have so many assignments and hours and class time that I agree finding the time is so difficult. But hopefully as we near the end of our programs that we will have more time to take care of ourselves.</a:t>
            </a:r>
          </a:p>
          <a:p>
            <a:r>
              <a:rPr lang="en-US" dirty="0"/>
              <a:t>And finally we know that COVID-19 was super disruptive to being physically active. For some specific data, step counts decreased by 25% from 2019 to 2022 and still remain lower than their 2019 numbers. </a:t>
            </a:r>
          </a:p>
          <a:p>
            <a:r>
              <a:rPr lang="en-US" dirty="0"/>
              <a:t>Sedentary time has negative effects on our physical and mental health. Being less active means lowered mood, higher chance of mental health concerns, and not to mention the other physical consequences such as cardiovascular disease. </a:t>
            </a:r>
          </a:p>
        </p:txBody>
      </p:sp>
      <p:sp>
        <p:nvSpPr>
          <p:cNvPr id="4" name="Slide Number Placeholder 3"/>
          <p:cNvSpPr>
            <a:spLocks noGrp="1"/>
          </p:cNvSpPr>
          <p:nvPr>
            <p:ph type="sldNum" sz="quarter" idx="5"/>
          </p:nvPr>
        </p:nvSpPr>
        <p:spPr/>
        <p:txBody>
          <a:bodyPr/>
          <a:lstStyle/>
          <a:p>
            <a:fld id="{EBE7CCDE-9366-4925-A94D-B9965DA53961}" type="slidenum">
              <a:rPr lang="en-CA" smtClean="0"/>
              <a:t>6</a:t>
            </a:fld>
            <a:endParaRPr lang="en-CA"/>
          </a:p>
        </p:txBody>
      </p:sp>
    </p:spTree>
    <p:extLst>
      <p:ext uri="{BB962C8B-B14F-4D97-AF65-F5344CB8AC3E}">
        <p14:creationId xmlns:p14="http://schemas.microsoft.com/office/powerpoint/2010/main" val="3860403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know that hammering home that sedentary time is not good for us and we should be more active. But I also want to emphasize that taking breaks is OKAY. I know our cohort is so Type A and has perfectionist qualities and the “get it done mindset”. But if we’re legitimately tired from either physical activity or stress, sometimes we do need a rest day. Listen to your body and your needs to take care of yourself</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7</a:t>
            </a:fld>
            <a:endParaRPr lang="en-CA"/>
          </a:p>
        </p:txBody>
      </p:sp>
    </p:spTree>
    <p:extLst>
      <p:ext uri="{BB962C8B-B14F-4D97-AF65-F5344CB8AC3E}">
        <p14:creationId xmlns:p14="http://schemas.microsoft.com/office/powerpoint/2010/main" val="3781981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that we’re done talking about all the negative, let’s learn about some of the benefits that physical activity has on our wellbeing</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8</a:t>
            </a:fld>
            <a:endParaRPr lang="en-CA"/>
          </a:p>
        </p:txBody>
      </p:sp>
    </p:spTree>
    <p:extLst>
      <p:ext uri="{BB962C8B-B14F-4D97-AF65-F5344CB8AC3E}">
        <p14:creationId xmlns:p14="http://schemas.microsoft.com/office/powerpoint/2010/main" val="1260056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one, some research shows that having a gym membership and participating in physical activity gives higher GPAs. Now this difference of 0.13 GPA points may seem like a very small difference, but it could mean getting into further education. As we know our program is so highly competitive and that GPA difference might mean the waitlist or getting an interview. Also important for receiving scholarships or even passing a course. </a:t>
            </a:r>
          </a:p>
          <a:p>
            <a:endParaRPr lang="en-US" dirty="0"/>
          </a:p>
          <a:p>
            <a:r>
              <a:rPr lang="en-US" dirty="0"/>
              <a:t>So how does this happen? Well when we exercise our bodies release lots of great chemicals, hormones, neurotransmitters, etc. One that I want to focus on is BDNF which is brain derived neurotrophic factor. This is responsible for brain and neuronal growth. With exercise much of this growth occurs in the hippocampus. The hippocampus is mainly responsible for our memory. So with physical activity, we release a lot of BDNF in the hippocampus and the hippocampus grows in density and its connections. So our memory improves and thus our GPAs would likely improve as well.</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9</a:t>
            </a:fld>
            <a:endParaRPr lang="en-CA"/>
          </a:p>
        </p:txBody>
      </p:sp>
    </p:spTree>
    <p:extLst>
      <p:ext uri="{BB962C8B-B14F-4D97-AF65-F5344CB8AC3E}">
        <p14:creationId xmlns:p14="http://schemas.microsoft.com/office/powerpoint/2010/main" val="2831598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benefit to physical activity is higher happiness and overall health. I looked at 2 studies, one from Ireland and one from </a:t>
            </a:r>
            <a:r>
              <a:rPr lang="en-US" dirty="0" err="1"/>
              <a:t>madrid</a:t>
            </a:r>
            <a:r>
              <a:rPr lang="en-US" dirty="0"/>
              <a:t>. </a:t>
            </a:r>
          </a:p>
          <a:p>
            <a:r>
              <a:rPr lang="en-US" dirty="0"/>
              <a:t>In the Ireland study, makes sense</a:t>
            </a:r>
          </a:p>
          <a:p>
            <a:r>
              <a:rPr lang="en-US" dirty="0"/>
              <a:t>In Madrid they specified types of activity and where students are being active (at work, commuting and leisure). So obvs more physical activity means better health outcomes. But specifically more physical activity during leisure and work times were found to the best protector of mental health outcomes</a:t>
            </a:r>
            <a:endParaRPr lang="en-CA" dirty="0"/>
          </a:p>
        </p:txBody>
      </p:sp>
      <p:sp>
        <p:nvSpPr>
          <p:cNvPr id="4" name="Slide Number Placeholder 3"/>
          <p:cNvSpPr>
            <a:spLocks noGrp="1"/>
          </p:cNvSpPr>
          <p:nvPr>
            <p:ph type="sldNum" sz="quarter" idx="5"/>
          </p:nvPr>
        </p:nvSpPr>
        <p:spPr/>
        <p:txBody>
          <a:bodyPr/>
          <a:lstStyle/>
          <a:p>
            <a:fld id="{EBE7CCDE-9366-4925-A94D-B9965DA53961}" type="slidenum">
              <a:rPr lang="en-CA" smtClean="0"/>
              <a:t>10</a:t>
            </a:fld>
            <a:endParaRPr lang="en-CA"/>
          </a:p>
        </p:txBody>
      </p:sp>
    </p:spTree>
    <p:extLst>
      <p:ext uri="{BB962C8B-B14F-4D97-AF65-F5344CB8AC3E}">
        <p14:creationId xmlns:p14="http://schemas.microsoft.com/office/powerpoint/2010/main" val="3370816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symptoms on BDI reduced in a physical activity condition. </a:t>
            </a:r>
          </a:p>
          <a:p>
            <a:r>
              <a:rPr lang="en-US" dirty="0"/>
              <a:t>Alleviates depressive states in females with mild depression</a:t>
            </a:r>
          </a:p>
          <a:p>
            <a:r>
              <a:rPr lang="en-US" dirty="0"/>
              <a:t>I know it’s hard when we’re feeling slumpy that moving your body seems to be the worst thing ever but just go for a walk or do some floor yoga </a:t>
            </a:r>
          </a:p>
          <a:p>
            <a:endParaRPr lang="en-US" dirty="0"/>
          </a:p>
          <a:p>
            <a:r>
              <a:rPr lang="en-CA" dirty="0"/>
              <a:t>Meta analysis for anxiety. Aerobic reduced anxiety more in patients with clinically raised anxiety compared to waitlist controls. And high intensity more effective than low intensity</a:t>
            </a:r>
          </a:p>
        </p:txBody>
      </p:sp>
      <p:sp>
        <p:nvSpPr>
          <p:cNvPr id="4" name="Slide Number Placeholder 3"/>
          <p:cNvSpPr>
            <a:spLocks noGrp="1"/>
          </p:cNvSpPr>
          <p:nvPr>
            <p:ph type="sldNum" sz="quarter" idx="5"/>
          </p:nvPr>
        </p:nvSpPr>
        <p:spPr/>
        <p:txBody>
          <a:bodyPr/>
          <a:lstStyle/>
          <a:p>
            <a:fld id="{EBE7CCDE-9366-4925-A94D-B9965DA53961}" type="slidenum">
              <a:rPr lang="en-CA" smtClean="0"/>
              <a:t>12</a:t>
            </a:fld>
            <a:endParaRPr lang="en-CA"/>
          </a:p>
        </p:txBody>
      </p:sp>
    </p:spTree>
    <p:extLst>
      <p:ext uri="{BB962C8B-B14F-4D97-AF65-F5344CB8AC3E}">
        <p14:creationId xmlns:p14="http://schemas.microsoft.com/office/powerpoint/2010/main" val="393391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a:xfrm>
            <a:off x="5332412" y="5883275"/>
            <a:ext cx="4324044" cy="365125"/>
          </a:xfrm>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3563774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EA300F-CFC2-49E3-ACD6-A8D65D1C383E}" type="datetimeFigureOut">
              <a:rPr lang="en-CA" smtClean="0"/>
              <a:t>2024-04-11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47743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1071166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305267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3142960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1166752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925792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3434750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56028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10951856" y="5867131"/>
            <a:ext cx="551167" cy="365125"/>
          </a:xfrm>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59159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EA300F-CFC2-49E3-ACD6-A8D65D1C383E}" type="datetimeFigureOut">
              <a:rPr lang="en-CA" smtClean="0"/>
              <a:t>2024-04-11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3024240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EA300F-CFC2-49E3-ACD6-A8D65D1C383E}" type="datetimeFigureOut">
              <a:rPr lang="en-CA" smtClean="0"/>
              <a:t>2024-04-11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401691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EA300F-CFC2-49E3-ACD6-A8D65D1C383E}" type="datetimeFigureOut">
              <a:rPr lang="en-CA" smtClean="0"/>
              <a:t>2024-04-11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1032345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4EA300F-CFC2-49E3-ACD6-A8D65D1C383E}" type="datetimeFigureOut">
              <a:rPr lang="en-CA" smtClean="0"/>
              <a:t>2024-04-11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4121987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EA300F-CFC2-49E3-ACD6-A8D65D1C383E}" type="datetimeFigureOut">
              <a:rPr lang="en-CA" smtClean="0"/>
              <a:t>2024-04-11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016913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EA300F-CFC2-49E3-ACD6-A8D65D1C383E}" type="datetimeFigureOut">
              <a:rPr lang="en-CA" smtClean="0"/>
              <a:t>2024-04-11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18168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EA300F-CFC2-49E3-ACD6-A8D65D1C383E}" type="datetimeFigureOut">
              <a:rPr lang="en-CA" smtClean="0"/>
              <a:t>2024-04-11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6F267F7-A227-4A90-B834-8BBE4FA4042E}" type="slidenum">
              <a:rPr lang="en-CA" smtClean="0"/>
              <a:t>‹#›</a:t>
            </a:fld>
            <a:endParaRPr lang="en-CA"/>
          </a:p>
        </p:txBody>
      </p:sp>
    </p:spTree>
    <p:extLst>
      <p:ext uri="{BB962C8B-B14F-4D97-AF65-F5344CB8AC3E}">
        <p14:creationId xmlns:p14="http://schemas.microsoft.com/office/powerpoint/2010/main" val="2731190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4EA300F-CFC2-49E3-ACD6-A8D65D1C383E}" type="datetimeFigureOut">
              <a:rPr lang="en-CA" smtClean="0"/>
              <a:t>2024-04-11</a:t>
            </a:fld>
            <a:endParaRPr lang="en-CA"/>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CA"/>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6F267F7-A227-4A90-B834-8BBE4FA4042E}" type="slidenum">
              <a:rPr lang="en-CA" smtClean="0"/>
              <a:t>‹#›</a:t>
            </a:fld>
            <a:endParaRPr lang="en-CA"/>
          </a:p>
        </p:txBody>
      </p:sp>
    </p:spTree>
    <p:extLst>
      <p:ext uri="{BB962C8B-B14F-4D97-AF65-F5344CB8AC3E}">
        <p14:creationId xmlns:p14="http://schemas.microsoft.com/office/powerpoint/2010/main" val="3318546673"/>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 id="214748389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gi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gif"/><Relationship Id="rId5" Type="http://schemas.openxmlformats.org/officeDocument/2006/relationships/image" Target="../media/image5.jpeg"/><Relationship Id="rId10" Type="http://schemas.openxmlformats.org/officeDocument/2006/relationships/image" Target="../media/image10.gif"/><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jpeg"/><Relationship Id="rId7" Type="http://schemas.openxmlformats.org/officeDocument/2006/relationships/diagramColors" Target="../diagrams/colors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0.svg"/></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e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BF0A67B-1CA7-B11B-A1E6-53E402707FFC}"/>
              </a:ext>
            </a:extLst>
          </p:cNvPr>
          <p:cNvGrpSpPr/>
          <p:nvPr/>
        </p:nvGrpSpPr>
        <p:grpSpPr>
          <a:xfrm>
            <a:off x="1488664" y="1125416"/>
            <a:ext cx="10851740" cy="5796695"/>
            <a:chOff x="1488664" y="1125416"/>
            <a:chExt cx="10851740" cy="5796695"/>
          </a:xfrm>
        </p:grpSpPr>
        <p:pic>
          <p:nvPicPr>
            <p:cNvPr id="7" name="Picture 2" descr="exercising and black magic : r/tumblr">
              <a:extLst>
                <a:ext uri="{FF2B5EF4-FFF2-40B4-BE49-F238E27FC236}">
                  <a16:creationId xmlns:a16="http://schemas.microsoft.com/office/drawing/2014/main" id="{D3E5A6F7-E5E8-8A45-4721-D2C90FA22A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5589"/>
            <a:stretch/>
          </p:blipFill>
          <p:spPr bwMode="auto">
            <a:xfrm>
              <a:off x="1488664" y="1125416"/>
              <a:ext cx="10529400" cy="459764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F07BE59-0604-0E0A-16B2-2DCE6CCE81F6}"/>
                </a:ext>
              </a:extLst>
            </p:cNvPr>
            <p:cNvSpPr txBox="1"/>
            <p:nvPr/>
          </p:nvSpPr>
          <p:spPr>
            <a:xfrm>
              <a:off x="6972301" y="6368113"/>
              <a:ext cx="5368103" cy="553998"/>
            </a:xfrm>
            <a:prstGeom prst="rect">
              <a:avLst/>
            </a:prstGeom>
            <a:noFill/>
          </p:spPr>
          <p:txBody>
            <a:bodyPr wrap="square" rtlCol="0">
              <a:spAutoFit/>
            </a:bodyPr>
            <a:lstStyle/>
            <a:p>
              <a:r>
                <a:rPr lang="en-US" sz="1000" dirty="0" err="1"/>
                <a:t>cheeso</a:t>
              </a:r>
              <a:r>
                <a:rPr lang="en-US" sz="1000" dirty="0"/>
                <a:t>. (2022, May 11). </a:t>
              </a:r>
              <a:r>
                <a:rPr lang="en-US" sz="1000" dirty="0" err="1"/>
                <a:t>theres</a:t>
              </a:r>
              <a:r>
                <a:rPr lang="en-US" sz="1000" dirty="0"/>
                <a:t> no difference between exercise and black magic both of them hurt your body at first and drain you of… </a:t>
              </a:r>
              <a:r>
                <a:rPr lang="en-US" sz="1000" i="1" dirty="0" err="1"/>
                <a:t>tumblr</a:t>
              </a:r>
              <a:r>
                <a:rPr lang="en-US" sz="1000" i="1" dirty="0"/>
                <a:t>.</a:t>
              </a:r>
              <a:r>
                <a:rPr lang="en-US" sz="1000" dirty="0"/>
                <a:t> https://jay-hershelle.tumblr.com/post/684017903260106752/cheeso-theres-no-difference-between-exercise</a:t>
              </a:r>
              <a:endParaRPr lang="en-CA" sz="1000" dirty="0"/>
            </a:p>
          </p:txBody>
        </p:sp>
      </p:grpSp>
      <p:grpSp>
        <p:nvGrpSpPr>
          <p:cNvPr id="10" name="Group 9">
            <a:extLst>
              <a:ext uri="{FF2B5EF4-FFF2-40B4-BE49-F238E27FC236}">
                <a16:creationId xmlns:a16="http://schemas.microsoft.com/office/drawing/2014/main" id="{95B754D8-AB92-195A-D30A-E9685AABE289}"/>
              </a:ext>
            </a:extLst>
          </p:cNvPr>
          <p:cNvGrpSpPr/>
          <p:nvPr/>
        </p:nvGrpSpPr>
        <p:grpSpPr>
          <a:xfrm>
            <a:off x="4167188" y="0"/>
            <a:ext cx="8024812" cy="6858000"/>
            <a:chOff x="4167188" y="0"/>
            <a:chExt cx="8024812" cy="6858000"/>
          </a:xfrm>
        </p:grpSpPr>
        <p:pic>
          <p:nvPicPr>
            <p:cNvPr id="11" name="Picture 4" descr="50 Best Fitness and Workout Quotes to Get Motivated Today">
              <a:extLst>
                <a:ext uri="{FF2B5EF4-FFF2-40B4-BE49-F238E27FC236}">
                  <a16:creationId xmlns:a16="http://schemas.microsoft.com/office/drawing/2014/main" id="{0ADDAEF7-1E49-C9B0-CC83-B8ED0962B9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7188" y="0"/>
              <a:ext cx="3856037"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95BE864-6822-0C10-9671-01F83B9CABDF}"/>
                </a:ext>
              </a:extLst>
            </p:cNvPr>
            <p:cNvSpPr txBox="1"/>
            <p:nvPr/>
          </p:nvSpPr>
          <p:spPr>
            <a:xfrm>
              <a:off x="8023224" y="6304002"/>
              <a:ext cx="4168776" cy="553998"/>
            </a:xfrm>
            <a:prstGeom prst="rect">
              <a:avLst/>
            </a:prstGeom>
            <a:noFill/>
          </p:spPr>
          <p:txBody>
            <a:bodyPr wrap="square" rtlCol="0">
              <a:spAutoFit/>
            </a:bodyPr>
            <a:lstStyle/>
            <a:p>
              <a:r>
                <a:rPr lang="en-US" sz="1000" dirty="0">
                  <a:effectLst/>
                </a:rPr>
                <a:t>G, L. (2020, June 8). </a:t>
              </a:r>
              <a:r>
                <a:rPr lang="en-US" sz="1000" i="1" dirty="0">
                  <a:effectLst/>
                </a:rPr>
                <a:t>50 best fitness and workout quotes to get motivated today</a:t>
              </a:r>
              <a:r>
                <a:rPr lang="en-US" sz="1000" dirty="0">
                  <a:effectLst/>
                </a:rPr>
                <a:t>. Lauren </a:t>
              </a:r>
              <a:r>
                <a:rPr lang="en-US" sz="1000" dirty="0" err="1">
                  <a:effectLst/>
                </a:rPr>
                <a:t>Gleisberg</a:t>
              </a:r>
              <a:r>
                <a:rPr lang="en-US" sz="1000" dirty="0">
                  <a:effectLst/>
                </a:rPr>
                <a:t>. https://laurengleisberg.com/50-best-fitness-workout-quotes/ </a:t>
              </a:r>
            </a:p>
          </p:txBody>
        </p:sp>
      </p:grpSp>
      <p:grpSp>
        <p:nvGrpSpPr>
          <p:cNvPr id="13" name="Group 12">
            <a:extLst>
              <a:ext uri="{FF2B5EF4-FFF2-40B4-BE49-F238E27FC236}">
                <a16:creationId xmlns:a16="http://schemas.microsoft.com/office/drawing/2014/main" id="{6570DB77-BC73-871C-983D-062F1EE32568}"/>
              </a:ext>
            </a:extLst>
          </p:cNvPr>
          <p:cNvGrpSpPr/>
          <p:nvPr/>
        </p:nvGrpSpPr>
        <p:grpSpPr>
          <a:xfrm>
            <a:off x="2667000" y="0"/>
            <a:ext cx="9525000" cy="6858000"/>
            <a:chOff x="2667000" y="0"/>
            <a:chExt cx="9525000" cy="6858000"/>
          </a:xfrm>
        </p:grpSpPr>
        <p:pic>
          <p:nvPicPr>
            <p:cNvPr id="14" name="Picture 13">
              <a:extLst>
                <a:ext uri="{FF2B5EF4-FFF2-40B4-BE49-F238E27FC236}">
                  <a16:creationId xmlns:a16="http://schemas.microsoft.com/office/drawing/2014/main" id="{8F91FAAF-4F42-3668-5B23-83DE5C912778}"/>
                </a:ext>
              </a:extLst>
            </p:cNvPr>
            <p:cNvPicPr>
              <a:picLocks noChangeAspect="1"/>
            </p:cNvPicPr>
            <p:nvPr/>
          </p:nvPicPr>
          <p:blipFill>
            <a:blip r:embed="rId4"/>
            <a:stretch>
              <a:fillRect/>
            </a:stretch>
          </p:blipFill>
          <p:spPr>
            <a:xfrm>
              <a:off x="2667000" y="0"/>
              <a:ext cx="6858000" cy="6858000"/>
            </a:xfrm>
            <a:prstGeom prst="rect">
              <a:avLst/>
            </a:prstGeom>
          </p:spPr>
        </p:pic>
        <p:sp>
          <p:nvSpPr>
            <p:cNvPr id="15" name="TextBox 14">
              <a:extLst>
                <a:ext uri="{FF2B5EF4-FFF2-40B4-BE49-F238E27FC236}">
                  <a16:creationId xmlns:a16="http://schemas.microsoft.com/office/drawing/2014/main" id="{4EB3558C-0D34-26AC-1C00-E0C0F63C383A}"/>
                </a:ext>
              </a:extLst>
            </p:cNvPr>
            <p:cNvSpPr txBox="1"/>
            <p:nvPr/>
          </p:nvSpPr>
          <p:spPr>
            <a:xfrm>
              <a:off x="7187013" y="6457890"/>
              <a:ext cx="5004987" cy="400110"/>
            </a:xfrm>
            <a:prstGeom prst="rect">
              <a:avLst/>
            </a:prstGeom>
            <a:noFill/>
          </p:spPr>
          <p:txBody>
            <a:bodyPr wrap="square" rtlCol="0">
              <a:spAutoFit/>
            </a:bodyPr>
            <a:lstStyle/>
            <a:p>
              <a:r>
                <a:rPr lang="en-US" sz="1000" dirty="0" err="1">
                  <a:effectLst/>
                </a:rPr>
                <a:t>Feiereisen</a:t>
              </a:r>
              <a:r>
                <a:rPr lang="en-US" sz="1000" dirty="0">
                  <a:effectLst/>
                </a:rPr>
                <a:t>, S. (2023). </a:t>
              </a:r>
              <a:r>
                <a:rPr lang="en-US" sz="1000" i="1" dirty="0">
                  <a:effectLst/>
                </a:rPr>
                <a:t>37 motivational exercise quotes to get you through (or to) your next workout</a:t>
              </a:r>
              <a:r>
                <a:rPr lang="en-US" sz="1000" dirty="0">
                  <a:effectLst/>
                </a:rPr>
                <a:t>. Real Simple. https://www.realsimple.com/health/fitness-exercise/exercise-quotes </a:t>
              </a:r>
            </a:p>
          </p:txBody>
        </p:sp>
      </p:grpSp>
      <p:grpSp>
        <p:nvGrpSpPr>
          <p:cNvPr id="16" name="Group 15">
            <a:extLst>
              <a:ext uri="{FF2B5EF4-FFF2-40B4-BE49-F238E27FC236}">
                <a16:creationId xmlns:a16="http://schemas.microsoft.com/office/drawing/2014/main" id="{105B6055-1B16-4FCB-9054-66B8682BA7C5}"/>
              </a:ext>
            </a:extLst>
          </p:cNvPr>
          <p:cNvGrpSpPr/>
          <p:nvPr/>
        </p:nvGrpSpPr>
        <p:grpSpPr>
          <a:xfrm>
            <a:off x="1384418" y="-7833"/>
            <a:ext cx="10807582" cy="6858000"/>
            <a:chOff x="1524000" y="0"/>
            <a:chExt cx="10807582" cy="6858000"/>
          </a:xfrm>
        </p:grpSpPr>
        <p:pic>
          <p:nvPicPr>
            <p:cNvPr id="17" name="Picture 2" descr="Finding Inspiration and Motivation: Gym Quotes that Ignite Your Fitness Journey 31">
              <a:extLst>
                <a:ext uri="{FF2B5EF4-FFF2-40B4-BE49-F238E27FC236}">
                  <a16:creationId xmlns:a16="http://schemas.microsoft.com/office/drawing/2014/main" id="{28D35A71-3F42-210F-EDA6-5989E39F01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9480235-D10E-C291-07E8-43F30E7AB089}"/>
                </a:ext>
              </a:extLst>
            </p:cNvPr>
            <p:cNvSpPr txBox="1"/>
            <p:nvPr/>
          </p:nvSpPr>
          <p:spPr>
            <a:xfrm>
              <a:off x="7135738" y="6457890"/>
              <a:ext cx="5195844" cy="400110"/>
            </a:xfrm>
            <a:prstGeom prst="rect">
              <a:avLst/>
            </a:prstGeom>
            <a:noFill/>
          </p:spPr>
          <p:txBody>
            <a:bodyPr wrap="square">
              <a:spAutoFit/>
            </a:bodyPr>
            <a:lstStyle/>
            <a:p>
              <a:r>
                <a:rPr lang="en-US" sz="1000" dirty="0">
                  <a:effectLst/>
                </a:rPr>
                <a:t>Johnson, E. (2023, October 31). </a:t>
              </a:r>
              <a:r>
                <a:rPr lang="en-US" sz="1000" i="1" dirty="0">
                  <a:effectLst/>
                </a:rPr>
                <a:t>Finding inspiration and motivation: Gym quotes that Ignite Your Fitness journey</a:t>
              </a:r>
              <a:r>
                <a:rPr lang="en-US" sz="1000" dirty="0">
                  <a:effectLst/>
                </a:rPr>
                <a:t>. </a:t>
              </a:r>
              <a:r>
                <a:rPr lang="en-US" sz="1000" dirty="0" err="1">
                  <a:effectLst/>
                </a:rPr>
                <a:t>Yanre</a:t>
              </a:r>
              <a:r>
                <a:rPr lang="en-US" sz="1000" dirty="0">
                  <a:effectLst/>
                </a:rPr>
                <a:t> Fitness. https://www.yanrefitness.com/funny-workout-quote/ </a:t>
              </a:r>
            </a:p>
          </p:txBody>
        </p:sp>
      </p:grpSp>
      <p:grpSp>
        <p:nvGrpSpPr>
          <p:cNvPr id="19" name="Group 18">
            <a:extLst>
              <a:ext uri="{FF2B5EF4-FFF2-40B4-BE49-F238E27FC236}">
                <a16:creationId xmlns:a16="http://schemas.microsoft.com/office/drawing/2014/main" id="{09F95E03-2104-9F00-5242-16B105F66EB5}"/>
              </a:ext>
            </a:extLst>
          </p:cNvPr>
          <p:cNvGrpSpPr/>
          <p:nvPr/>
        </p:nvGrpSpPr>
        <p:grpSpPr>
          <a:xfrm>
            <a:off x="2516919" y="-15666"/>
            <a:ext cx="9525000" cy="6858000"/>
            <a:chOff x="2667000" y="0"/>
            <a:chExt cx="9525000" cy="6858000"/>
          </a:xfrm>
        </p:grpSpPr>
        <p:sp>
          <p:nvSpPr>
            <p:cNvPr id="20" name="TextBox 19">
              <a:extLst>
                <a:ext uri="{FF2B5EF4-FFF2-40B4-BE49-F238E27FC236}">
                  <a16:creationId xmlns:a16="http://schemas.microsoft.com/office/drawing/2014/main" id="{5844F5AA-39F5-CD07-5C4D-8259E00E0C4E}"/>
                </a:ext>
              </a:extLst>
            </p:cNvPr>
            <p:cNvSpPr txBox="1"/>
            <p:nvPr/>
          </p:nvSpPr>
          <p:spPr>
            <a:xfrm>
              <a:off x="9525000" y="6150114"/>
              <a:ext cx="2667000" cy="707886"/>
            </a:xfrm>
            <a:prstGeom prst="rect">
              <a:avLst/>
            </a:prstGeom>
            <a:noFill/>
          </p:spPr>
          <p:txBody>
            <a:bodyPr wrap="square">
              <a:spAutoFit/>
            </a:bodyPr>
            <a:lstStyle/>
            <a:p>
              <a:r>
                <a:rPr lang="en-US" sz="1000" dirty="0">
                  <a:effectLst/>
                </a:rPr>
                <a:t>The Funny Beaver. (2021, April 6). </a:t>
              </a:r>
              <a:r>
                <a:rPr lang="en-US" sz="1000" i="1" dirty="0">
                  <a:effectLst/>
                </a:rPr>
                <a:t>50 inspirational fitness quotes because you love yourself</a:t>
              </a:r>
              <a:r>
                <a:rPr lang="en-US" sz="1000" dirty="0">
                  <a:effectLst/>
                </a:rPr>
                <a:t>. https://thefunnybeaver.com/50-inspirational-fitness-quotes-help-goals/ </a:t>
              </a:r>
            </a:p>
          </p:txBody>
        </p:sp>
        <p:pic>
          <p:nvPicPr>
            <p:cNvPr id="21" name="Picture 20">
              <a:extLst>
                <a:ext uri="{FF2B5EF4-FFF2-40B4-BE49-F238E27FC236}">
                  <a16:creationId xmlns:a16="http://schemas.microsoft.com/office/drawing/2014/main" id="{398B00BA-8486-3BD2-2DB6-3091168C15C5}"/>
                </a:ext>
              </a:extLst>
            </p:cNvPr>
            <p:cNvPicPr>
              <a:picLocks noChangeAspect="1"/>
            </p:cNvPicPr>
            <p:nvPr/>
          </p:nvPicPr>
          <p:blipFill>
            <a:blip r:embed="rId6"/>
            <a:stretch>
              <a:fillRect/>
            </a:stretch>
          </p:blipFill>
          <p:spPr>
            <a:xfrm>
              <a:off x="2667000" y="0"/>
              <a:ext cx="6858000" cy="6858000"/>
            </a:xfrm>
            <a:prstGeom prst="rect">
              <a:avLst/>
            </a:prstGeom>
          </p:spPr>
        </p:pic>
      </p:grpSp>
      <p:grpSp>
        <p:nvGrpSpPr>
          <p:cNvPr id="22" name="Group 21">
            <a:extLst>
              <a:ext uri="{FF2B5EF4-FFF2-40B4-BE49-F238E27FC236}">
                <a16:creationId xmlns:a16="http://schemas.microsoft.com/office/drawing/2014/main" id="{D7408DD1-2B6E-BAE9-AE7D-23798F2EEC55}"/>
              </a:ext>
            </a:extLst>
          </p:cNvPr>
          <p:cNvGrpSpPr/>
          <p:nvPr/>
        </p:nvGrpSpPr>
        <p:grpSpPr>
          <a:xfrm>
            <a:off x="2380211" y="-15666"/>
            <a:ext cx="9637853" cy="6857998"/>
            <a:chOff x="2554147" y="1"/>
            <a:chExt cx="9637853" cy="6857998"/>
          </a:xfrm>
        </p:grpSpPr>
        <p:pic>
          <p:nvPicPr>
            <p:cNvPr id="23" name="Picture 22">
              <a:extLst>
                <a:ext uri="{FF2B5EF4-FFF2-40B4-BE49-F238E27FC236}">
                  <a16:creationId xmlns:a16="http://schemas.microsoft.com/office/drawing/2014/main" id="{2DEDF479-332C-04F9-9EA1-0532702D48D6}"/>
                </a:ext>
              </a:extLst>
            </p:cNvPr>
            <p:cNvPicPr>
              <a:picLocks noChangeAspect="1"/>
            </p:cNvPicPr>
            <p:nvPr/>
          </p:nvPicPr>
          <p:blipFill>
            <a:blip r:embed="rId7"/>
            <a:stretch>
              <a:fillRect/>
            </a:stretch>
          </p:blipFill>
          <p:spPr>
            <a:xfrm>
              <a:off x="2554147" y="1"/>
              <a:ext cx="7083706" cy="6857998"/>
            </a:xfrm>
            <a:prstGeom prst="rect">
              <a:avLst/>
            </a:prstGeom>
          </p:spPr>
        </p:pic>
        <p:sp>
          <p:nvSpPr>
            <p:cNvPr id="24" name="TextBox 23">
              <a:extLst>
                <a:ext uri="{FF2B5EF4-FFF2-40B4-BE49-F238E27FC236}">
                  <a16:creationId xmlns:a16="http://schemas.microsoft.com/office/drawing/2014/main" id="{4E1817DD-4A11-CFEE-9CA5-9A1CB4548C08}"/>
                </a:ext>
              </a:extLst>
            </p:cNvPr>
            <p:cNvSpPr txBox="1"/>
            <p:nvPr/>
          </p:nvSpPr>
          <p:spPr>
            <a:xfrm>
              <a:off x="9637853" y="6150113"/>
              <a:ext cx="2554147" cy="707886"/>
            </a:xfrm>
            <a:prstGeom prst="rect">
              <a:avLst/>
            </a:prstGeom>
            <a:noFill/>
          </p:spPr>
          <p:txBody>
            <a:bodyPr wrap="square">
              <a:spAutoFit/>
            </a:bodyPr>
            <a:lstStyle/>
            <a:p>
              <a:r>
                <a:rPr lang="en-US" sz="1000" dirty="0">
                  <a:effectLst/>
                </a:rPr>
                <a:t>The Funny Beaver. (2021, April 6). </a:t>
              </a:r>
              <a:r>
                <a:rPr lang="en-US" sz="1000" i="1" dirty="0">
                  <a:effectLst/>
                </a:rPr>
                <a:t>50 inspirational fitness quotes because you love yourself</a:t>
              </a:r>
              <a:r>
                <a:rPr lang="en-US" sz="1000" dirty="0">
                  <a:effectLst/>
                </a:rPr>
                <a:t>. https://thefunnybeaver.com/50-inspirational-fitness-quotes-help-goals/ </a:t>
              </a:r>
            </a:p>
          </p:txBody>
        </p:sp>
      </p:grpSp>
      <p:grpSp>
        <p:nvGrpSpPr>
          <p:cNvPr id="25" name="Group 24">
            <a:extLst>
              <a:ext uri="{FF2B5EF4-FFF2-40B4-BE49-F238E27FC236}">
                <a16:creationId xmlns:a16="http://schemas.microsoft.com/office/drawing/2014/main" id="{C10041FA-FC3C-B700-83C8-9DE709EA0A61}"/>
              </a:ext>
            </a:extLst>
          </p:cNvPr>
          <p:cNvGrpSpPr/>
          <p:nvPr/>
        </p:nvGrpSpPr>
        <p:grpSpPr>
          <a:xfrm>
            <a:off x="2463685" y="-7833"/>
            <a:ext cx="9517167" cy="6850165"/>
            <a:chOff x="2674834" y="7834"/>
            <a:chExt cx="9517167" cy="6850165"/>
          </a:xfrm>
        </p:grpSpPr>
        <p:pic>
          <p:nvPicPr>
            <p:cNvPr id="26" name="Picture 2" descr="Hustle for that muscle. Top 21 funny fitness quotes">
              <a:extLst>
                <a:ext uri="{FF2B5EF4-FFF2-40B4-BE49-F238E27FC236}">
                  <a16:creationId xmlns:a16="http://schemas.microsoft.com/office/drawing/2014/main" id="{8360BE38-56D3-5F6A-B759-7F98F869566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74834" y="7834"/>
              <a:ext cx="6842332" cy="6842332"/>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6259989B-B36C-935F-2DA5-1E20F09E9BBC}"/>
                </a:ext>
              </a:extLst>
            </p:cNvPr>
            <p:cNvSpPr txBox="1"/>
            <p:nvPr/>
          </p:nvSpPr>
          <p:spPr>
            <a:xfrm>
              <a:off x="9517167" y="6150113"/>
              <a:ext cx="2674834" cy="707886"/>
            </a:xfrm>
            <a:prstGeom prst="rect">
              <a:avLst/>
            </a:prstGeom>
            <a:noFill/>
          </p:spPr>
          <p:txBody>
            <a:bodyPr wrap="square">
              <a:spAutoFit/>
            </a:bodyPr>
            <a:lstStyle/>
            <a:p>
              <a:r>
                <a:rPr lang="en-US" sz="1000" dirty="0">
                  <a:effectLst/>
                </a:rPr>
                <a:t>G&amp;G Fitness Equipment. (n.d.). </a:t>
              </a:r>
              <a:r>
                <a:rPr lang="en-US" sz="1000" i="1" dirty="0">
                  <a:effectLst/>
                </a:rPr>
                <a:t>The 21 funniest gym quotes of all time</a:t>
              </a:r>
              <a:r>
                <a:rPr lang="en-US" sz="1000" dirty="0">
                  <a:effectLst/>
                </a:rPr>
                <a:t>. https://livefit.com/blogs/livefit/the-21-funniest-gym-quotes-of-all-time </a:t>
              </a:r>
            </a:p>
          </p:txBody>
        </p:sp>
      </p:grpSp>
      <p:grpSp>
        <p:nvGrpSpPr>
          <p:cNvPr id="28" name="Group 27">
            <a:extLst>
              <a:ext uri="{FF2B5EF4-FFF2-40B4-BE49-F238E27FC236}">
                <a16:creationId xmlns:a16="http://schemas.microsoft.com/office/drawing/2014/main" id="{A6AAB1DF-F395-D1E5-9740-E5F37EF23865}"/>
              </a:ext>
            </a:extLst>
          </p:cNvPr>
          <p:cNvGrpSpPr/>
          <p:nvPr/>
        </p:nvGrpSpPr>
        <p:grpSpPr>
          <a:xfrm>
            <a:off x="1349573" y="-4763"/>
            <a:ext cx="10807582" cy="6858000"/>
            <a:chOff x="1524000" y="0"/>
            <a:chExt cx="10807582" cy="6858000"/>
          </a:xfrm>
        </p:grpSpPr>
        <p:pic>
          <p:nvPicPr>
            <p:cNvPr id="29" name="Picture 4" descr="Finding Inspiration and Motivation: Gym Quotes that Ignite Your Fitness Journey 22">
              <a:extLst>
                <a:ext uri="{FF2B5EF4-FFF2-40B4-BE49-F238E27FC236}">
                  <a16:creationId xmlns:a16="http://schemas.microsoft.com/office/drawing/2014/main" id="{202EDE4C-DF4A-C36A-882B-FF70FD7B68E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A345CB16-75A5-AC11-7D8A-A5FE5D5F1D9F}"/>
                </a:ext>
              </a:extLst>
            </p:cNvPr>
            <p:cNvSpPr txBox="1"/>
            <p:nvPr/>
          </p:nvSpPr>
          <p:spPr>
            <a:xfrm>
              <a:off x="7135738" y="6457890"/>
              <a:ext cx="5195844" cy="400110"/>
            </a:xfrm>
            <a:prstGeom prst="rect">
              <a:avLst/>
            </a:prstGeom>
            <a:noFill/>
          </p:spPr>
          <p:txBody>
            <a:bodyPr wrap="square">
              <a:spAutoFit/>
            </a:bodyPr>
            <a:lstStyle/>
            <a:p>
              <a:r>
                <a:rPr lang="en-US" sz="1000" dirty="0">
                  <a:effectLst/>
                </a:rPr>
                <a:t>Johnson, E. (2023, October 31). </a:t>
              </a:r>
              <a:r>
                <a:rPr lang="en-US" sz="1000" i="1" dirty="0">
                  <a:effectLst/>
                </a:rPr>
                <a:t>Finding inspiration and motivation: Gym quotes that Ignite Your Fitness journey</a:t>
              </a:r>
              <a:r>
                <a:rPr lang="en-US" sz="1000" dirty="0">
                  <a:effectLst/>
                </a:rPr>
                <a:t>. </a:t>
              </a:r>
              <a:r>
                <a:rPr lang="en-US" sz="1000" dirty="0" err="1">
                  <a:effectLst/>
                </a:rPr>
                <a:t>Yanre</a:t>
              </a:r>
              <a:r>
                <a:rPr lang="en-US" sz="1000" dirty="0">
                  <a:effectLst/>
                </a:rPr>
                <a:t> Fitness. https://www.yanrefitness.com/funny-workout-quote/ </a:t>
              </a:r>
            </a:p>
          </p:txBody>
        </p:sp>
      </p:grpSp>
      <p:grpSp>
        <p:nvGrpSpPr>
          <p:cNvPr id="31" name="Group 30">
            <a:extLst>
              <a:ext uri="{FF2B5EF4-FFF2-40B4-BE49-F238E27FC236}">
                <a16:creationId xmlns:a16="http://schemas.microsoft.com/office/drawing/2014/main" id="{5C543A8D-1DA2-FCD2-976A-291A3F7ED1D9}"/>
              </a:ext>
            </a:extLst>
          </p:cNvPr>
          <p:cNvGrpSpPr/>
          <p:nvPr/>
        </p:nvGrpSpPr>
        <p:grpSpPr>
          <a:xfrm>
            <a:off x="4191000" y="2000250"/>
            <a:ext cx="8243520" cy="4857750"/>
            <a:chOff x="4191000" y="2000250"/>
            <a:chExt cx="8243520" cy="4857750"/>
          </a:xfrm>
        </p:grpSpPr>
        <p:pic>
          <p:nvPicPr>
            <p:cNvPr id="32" name="Picture 31" descr="Cartoon character in a room&#10;&#10;Description automatically generated">
              <a:extLst>
                <a:ext uri="{FF2B5EF4-FFF2-40B4-BE49-F238E27FC236}">
                  <a16:creationId xmlns:a16="http://schemas.microsoft.com/office/drawing/2014/main" id="{1E9C09A6-6D06-AF37-C51F-7C6FC659331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1000" y="2000250"/>
              <a:ext cx="3810000" cy="2857500"/>
            </a:xfrm>
            <a:prstGeom prst="rect">
              <a:avLst/>
            </a:prstGeom>
          </p:spPr>
        </p:pic>
        <p:sp>
          <p:nvSpPr>
            <p:cNvPr id="33" name="TextBox 32">
              <a:extLst>
                <a:ext uri="{FF2B5EF4-FFF2-40B4-BE49-F238E27FC236}">
                  <a16:creationId xmlns:a16="http://schemas.microsoft.com/office/drawing/2014/main" id="{DB257258-A2B9-7D52-F3A9-5184EACCE4B6}"/>
                </a:ext>
              </a:extLst>
            </p:cNvPr>
            <p:cNvSpPr txBox="1"/>
            <p:nvPr/>
          </p:nvSpPr>
          <p:spPr>
            <a:xfrm>
              <a:off x="6337056" y="6457890"/>
              <a:ext cx="6097464" cy="400110"/>
            </a:xfrm>
            <a:prstGeom prst="rect">
              <a:avLst/>
            </a:prstGeom>
            <a:noFill/>
          </p:spPr>
          <p:txBody>
            <a:bodyPr wrap="square">
              <a:spAutoFit/>
            </a:bodyPr>
            <a:lstStyle/>
            <a:p>
              <a:r>
                <a:rPr lang="en-US" sz="1000" dirty="0" err="1">
                  <a:effectLst/>
                </a:rPr>
                <a:t>NobleDame</a:t>
              </a:r>
              <a:r>
                <a:rPr lang="en-US" sz="1000" dirty="0">
                  <a:effectLst/>
                </a:rPr>
                <a:t>. (2018, December 17). </a:t>
              </a:r>
              <a:r>
                <a:rPr lang="en-US" sz="1000" i="1" dirty="0">
                  <a:effectLst/>
                </a:rPr>
                <a:t>Work out </a:t>
              </a:r>
              <a:r>
                <a:rPr lang="en-US" sz="1000" i="1" dirty="0" err="1">
                  <a:effectLst/>
                </a:rPr>
                <a:t>excercise</a:t>
              </a:r>
              <a:r>
                <a:rPr lang="en-US" sz="1000" i="1" dirty="0">
                  <a:effectLst/>
                </a:rPr>
                <a:t> GIF - work out </a:t>
              </a:r>
              <a:r>
                <a:rPr lang="en-US" sz="1000" i="1" dirty="0" err="1">
                  <a:effectLst/>
                </a:rPr>
                <a:t>excercise</a:t>
              </a:r>
              <a:r>
                <a:rPr lang="en-US" sz="1000" i="1" dirty="0">
                  <a:effectLst/>
                </a:rPr>
                <a:t> </a:t>
              </a:r>
              <a:r>
                <a:rPr lang="en-US" sz="1000" i="1" dirty="0" err="1">
                  <a:effectLst/>
                </a:rPr>
                <a:t>spongebob</a:t>
              </a:r>
              <a:r>
                <a:rPr lang="en-US" sz="1000" i="1" dirty="0">
                  <a:effectLst/>
                </a:rPr>
                <a:t> - discover &amp; share gifs</a:t>
              </a:r>
              <a:r>
                <a:rPr lang="en-US" sz="1000" dirty="0">
                  <a:effectLst/>
                </a:rPr>
                <a:t>. Tenor. https://tenor.com/view/work-out-excercise-spongebob-crossfit-zumba-gif-13093532 </a:t>
              </a:r>
            </a:p>
          </p:txBody>
        </p:sp>
      </p:grpSp>
      <p:grpSp>
        <p:nvGrpSpPr>
          <p:cNvPr id="34" name="Group 33">
            <a:extLst>
              <a:ext uri="{FF2B5EF4-FFF2-40B4-BE49-F238E27FC236}">
                <a16:creationId xmlns:a16="http://schemas.microsoft.com/office/drawing/2014/main" id="{64B32DD9-E5A2-30F7-C684-6DB260B0F05E}"/>
              </a:ext>
            </a:extLst>
          </p:cNvPr>
          <p:cNvGrpSpPr/>
          <p:nvPr/>
        </p:nvGrpSpPr>
        <p:grpSpPr>
          <a:xfrm>
            <a:off x="2286000" y="571500"/>
            <a:ext cx="10020873" cy="6286500"/>
            <a:chOff x="2286000" y="571500"/>
            <a:chExt cx="10020873" cy="6286500"/>
          </a:xfrm>
        </p:grpSpPr>
        <p:pic>
          <p:nvPicPr>
            <p:cNvPr id="35" name="Picture 34" descr="A cartoon dog lifting weights&#10;&#10;Description automatically generated">
              <a:extLst>
                <a:ext uri="{FF2B5EF4-FFF2-40B4-BE49-F238E27FC236}">
                  <a16:creationId xmlns:a16="http://schemas.microsoft.com/office/drawing/2014/main" id="{CA03214F-3D79-B64A-D9D2-B527DA7B605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86000" y="571500"/>
              <a:ext cx="7620000" cy="5715000"/>
            </a:xfrm>
            <a:prstGeom prst="rect">
              <a:avLst/>
            </a:prstGeom>
          </p:spPr>
        </p:pic>
        <p:sp>
          <p:nvSpPr>
            <p:cNvPr id="36" name="TextBox 35">
              <a:extLst>
                <a:ext uri="{FF2B5EF4-FFF2-40B4-BE49-F238E27FC236}">
                  <a16:creationId xmlns:a16="http://schemas.microsoft.com/office/drawing/2014/main" id="{9B1567FC-8291-72DA-5EBC-FB9E36A63264}"/>
                </a:ext>
              </a:extLst>
            </p:cNvPr>
            <p:cNvSpPr txBox="1"/>
            <p:nvPr/>
          </p:nvSpPr>
          <p:spPr>
            <a:xfrm>
              <a:off x="6212445" y="6457890"/>
              <a:ext cx="6094428" cy="400110"/>
            </a:xfrm>
            <a:prstGeom prst="rect">
              <a:avLst/>
            </a:prstGeom>
            <a:noFill/>
          </p:spPr>
          <p:txBody>
            <a:bodyPr wrap="square">
              <a:spAutoFit/>
            </a:bodyPr>
            <a:lstStyle/>
            <a:p>
              <a:r>
                <a:rPr lang="en-US" sz="1000" dirty="0" err="1">
                  <a:effectLst/>
                </a:rPr>
                <a:t>Sazhin</a:t>
              </a:r>
              <a:r>
                <a:rPr lang="en-US" sz="1000" dirty="0">
                  <a:effectLst/>
                </a:rPr>
                <a:t>, D. (2014). </a:t>
              </a:r>
              <a:r>
                <a:rPr lang="en-US" sz="1000" i="1" dirty="0">
                  <a:effectLst/>
                </a:rPr>
                <a:t>Working out this animation</a:t>
              </a:r>
              <a:r>
                <a:rPr lang="en-US" sz="1000" dirty="0">
                  <a:effectLst/>
                </a:rPr>
                <a:t>. </a:t>
              </a:r>
              <a:r>
                <a:rPr lang="en-US" sz="1000" dirty="0" err="1">
                  <a:effectLst/>
                </a:rPr>
                <a:t>Dribbble</a:t>
              </a:r>
              <a:r>
                <a:rPr lang="en-US" sz="1000" dirty="0">
                  <a:effectLst/>
                </a:rPr>
                <a:t>. https://dribbble.com/shots/1624898-Working-out-this-animation </a:t>
              </a:r>
            </a:p>
          </p:txBody>
        </p:sp>
      </p:grpSp>
      <p:grpSp>
        <p:nvGrpSpPr>
          <p:cNvPr id="37" name="Group 36">
            <a:extLst>
              <a:ext uri="{FF2B5EF4-FFF2-40B4-BE49-F238E27FC236}">
                <a16:creationId xmlns:a16="http://schemas.microsoft.com/office/drawing/2014/main" id="{9F5D54D6-E5A9-D6A3-58E2-1F7453AF238E}"/>
              </a:ext>
            </a:extLst>
          </p:cNvPr>
          <p:cNvGrpSpPr/>
          <p:nvPr/>
        </p:nvGrpSpPr>
        <p:grpSpPr>
          <a:xfrm>
            <a:off x="4953000" y="2286000"/>
            <a:ext cx="8158528" cy="4572000"/>
            <a:chOff x="4953000" y="2286000"/>
            <a:chExt cx="8158528" cy="4572000"/>
          </a:xfrm>
        </p:grpSpPr>
        <p:pic>
          <p:nvPicPr>
            <p:cNvPr id="38" name="Picture 37" descr="A cartoon of a fat cat lifting weights&#10;&#10;Description automatically generated">
              <a:extLst>
                <a:ext uri="{FF2B5EF4-FFF2-40B4-BE49-F238E27FC236}">
                  <a16:creationId xmlns:a16="http://schemas.microsoft.com/office/drawing/2014/main" id="{3ED12AC2-1663-E9CF-B40B-AC841ACEB35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53000" y="2286000"/>
              <a:ext cx="2286000" cy="2286000"/>
            </a:xfrm>
            <a:prstGeom prst="rect">
              <a:avLst/>
            </a:prstGeom>
          </p:spPr>
        </p:pic>
        <p:sp>
          <p:nvSpPr>
            <p:cNvPr id="39" name="TextBox 38">
              <a:extLst>
                <a:ext uri="{FF2B5EF4-FFF2-40B4-BE49-F238E27FC236}">
                  <a16:creationId xmlns:a16="http://schemas.microsoft.com/office/drawing/2014/main" id="{4FF88457-4396-A529-EAC4-C119CCCE9AFC}"/>
                </a:ext>
              </a:extLst>
            </p:cNvPr>
            <p:cNvSpPr txBox="1"/>
            <p:nvPr/>
          </p:nvSpPr>
          <p:spPr>
            <a:xfrm>
              <a:off x="7014064" y="6457890"/>
              <a:ext cx="6097464" cy="400110"/>
            </a:xfrm>
            <a:prstGeom prst="rect">
              <a:avLst/>
            </a:prstGeom>
            <a:noFill/>
          </p:spPr>
          <p:txBody>
            <a:bodyPr wrap="square">
              <a:spAutoFit/>
            </a:bodyPr>
            <a:lstStyle/>
            <a:p>
              <a:r>
                <a:rPr lang="en-CA" sz="1000" dirty="0" err="1">
                  <a:effectLst/>
                </a:rPr>
                <a:t>Minhcloud</a:t>
              </a:r>
              <a:r>
                <a:rPr lang="en-CA" sz="1000" dirty="0">
                  <a:effectLst/>
                </a:rPr>
                <a:t>. (2018, April 17). </a:t>
              </a:r>
              <a:r>
                <a:rPr lang="en-CA" sz="1000" i="1" dirty="0">
                  <a:effectLst/>
                </a:rPr>
                <a:t>Cat exercise GIF - cat exercise dumbbells - discover &amp; share gifs</a:t>
              </a:r>
              <a:r>
                <a:rPr lang="en-CA" sz="1000" dirty="0">
                  <a:effectLst/>
                </a:rPr>
                <a:t>. Tenor. https://tenor.com/view/cat-exercise-dumbbells-workout-sweating-gif-11655168 </a:t>
              </a:r>
            </a:p>
          </p:txBody>
        </p:sp>
      </p:grpSp>
      <p:grpSp>
        <p:nvGrpSpPr>
          <p:cNvPr id="40" name="Group 39">
            <a:extLst>
              <a:ext uri="{FF2B5EF4-FFF2-40B4-BE49-F238E27FC236}">
                <a16:creationId xmlns:a16="http://schemas.microsoft.com/office/drawing/2014/main" id="{5F247B37-56C5-C248-127B-F8F6C1587773}"/>
              </a:ext>
            </a:extLst>
          </p:cNvPr>
          <p:cNvGrpSpPr/>
          <p:nvPr/>
        </p:nvGrpSpPr>
        <p:grpSpPr>
          <a:xfrm>
            <a:off x="2667000" y="0"/>
            <a:ext cx="10888381" cy="6858000"/>
            <a:chOff x="2667000" y="0"/>
            <a:chExt cx="10888381" cy="6858000"/>
          </a:xfrm>
        </p:grpSpPr>
        <p:pic>
          <p:nvPicPr>
            <p:cNvPr id="41" name="Picture 40" descr="A cartoon of a brain lifting weights&#10;&#10;Description automatically generated">
              <a:extLst>
                <a:ext uri="{FF2B5EF4-FFF2-40B4-BE49-F238E27FC236}">
                  <a16:creationId xmlns:a16="http://schemas.microsoft.com/office/drawing/2014/main" id="{04FAC84C-DCD7-5930-C027-D9E3F740585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2" name="TextBox 41">
              <a:extLst>
                <a:ext uri="{FF2B5EF4-FFF2-40B4-BE49-F238E27FC236}">
                  <a16:creationId xmlns:a16="http://schemas.microsoft.com/office/drawing/2014/main" id="{24D1EAC7-3BD0-2EDC-FC40-28D90FDAA1EA}"/>
                </a:ext>
              </a:extLst>
            </p:cNvPr>
            <p:cNvSpPr txBox="1"/>
            <p:nvPr/>
          </p:nvSpPr>
          <p:spPr>
            <a:xfrm>
              <a:off x="7460953" y="6457890"/>
              <a:ext cx="6094428" cy="400110"/>
            </a:xfrm>
            <a:prstGeom prst="rect">
              <a:avLst/>
            </a:prstGeom>
            <a:noFill/>
          </p:spPr>
          <p:txBody>
            <a:bodyPr wrap="square">
              <a:spAutoFit/>
            </a:bodyPr>
            <a:lstStyle/>
            <a:p>
              <a:r>
                <a:rPr lang="en-US" sz="1000" dirty="0">
                  <a:effectLst/>
                </a:rPr>
                <a:t>Kuehn, K. (2023, February 7). </a:t>
              </a:r>
              <a:r>
                <a:rPr lang="en-US" sz="1000" i="1" dirty="0">
                  <a:effectLst/>
                </a:rPr>
                <a:t>50 long riddles to give your brain a workout</a:t>
              </a:r>
              <a:r>
                <a:rPr lang="en-US" sz="1000" dirty="0">
                  <a:effectLst/>
                </a:rPr>
                <a:t>. Reader’s Digest. https://www.rd.com/article/long-riddles/ </a:t>
              </a:r>
            </a:p>
          </p:txBody>
        </p:sp>
      </p:grpSp>
      <p:pic>
        <p:nvPicPr>
          <p:cNvPr id="2054" name="Picture 6">
            <a:extLst>
              <a:ext uri="{FF2B5EF4-FFF2-40B4-BE49-F238E27FC236}">
                <a16:creationId xmlns:a16="http://schemas.microsoft.com/office/drawing/2014/main" id="{188041FB-8474-2FE9-AF4A-F0DE4DC3CD1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40013" y="0"/>
            <a:ext cx="69103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657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15000"/>
                                  </p:stCondLst>
                                  <p:childTnLst>
                                    <p:set>
                                      <p:cBhvr>
                                        <p:cTn id="6" dur="1" fill="hold">
                                          <p:stCondLst>
                                            <p:cond delay="9"/>
                                          </p:stCondLst>
                                        </p:cTn>
                                        <p:tgtEl>
                                          <p:spTgt spid="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14999"/>
                                          </p:stCondLst>
                                        </p:cTn>
                                        <p:tgtEl>
                                          <p:spTgt spid="10"/>
                                        </p:tgtEl>
                                        <p:attrNameLst>
                                          <p:attrName>style.visibility</p:attrName>
                                        </p:attrNameLst>
                                      </p:cBhvr>
                                      <p:to>
                                        <p:strVal val="visible"/>
                                      </p:to>
                                    </p:set>
                                  </p:childTnLst>
                                </p:cTn>
                              </p:par>
                            </p:childTnLst>
                          </p:cTn>
                        </p:par>
                        <p:par>
                          <p:cTn id="9" fill="hold">
                            <p:stCondLst>
                              <p:cond delay="15010"/>
                            </p:stCondLst>
                            <p:childTnLst>
                              <p:par>
                                <p:cTn id="10" presetID="1" presetClass="exit" presetSubtype="0" fill="hold" nodeType="afterEffect">
                                  <p:stCondLst>
                                    <p:cond delay="15000"/>
                                  </p:stCondLst>
                                  <p:childTnLst>
                                    <p:set>
                                      <p:cBhvr>
                                        <p:cTn id="11" dur="1" fill="hold">
                                          <p:stCondLst>
                                            <p:cond delay="9"/>
                                          </p:stCondLst>
                                        </p:cTn>
                                        <p:tgtEl>
                                          <p:spTgt spid="10"/>
                                        </p:tgtEl>
                                        <p:attrNameLst>
                                          <p:attrName>style.visibility</p:attrName>
                                        </p:attrNameLst>
                                      </p:cBhvr>
                                      <p:to>
                                        <p:strVal val="hidden"/>
                                      </p:to>
                                    </p:set>
                                  </p:childTnLst>
                                </p:cTn>
                              </p:par>
                              <p:par>
                                <p:cTn id="12" presetID="1" presetClass="entr" presetSubtype="0" fill="hold" nodeType="withEffect">
                                  <p:stCondLst>
                                    <p:cond delay="15000"/>
                                  </p:stCondLst>
                                  <p:childTnLst>
                                    <p:set>
                                      <p:cBhvr>
                                        <p:cTn id="13" dur="1" fill="hold">
                                          <p:stCondLst>
                                            <p:cond delay="0"/>
                                          </p:stCondLst>
                                        </p:cTn>
                                        <p:tgtEl>
                                          <p:spTgt spid="13"/>
                                        </p:tgtEl>
                                        <p:attrNameLst>
                                          <p:attrName>style.visibility</p:attrName>
                                        </p:attrNameLst>
                                      </p:cBhvr>
                                      <p:to>
                                        <p:strVal val="visible"/>
                                      </p:to>
                                    </p:set>
                                  </p:childTnLst>
                                </p:cTn>
                              </p:par>
                            </p:childTnLst>
                          </p:cTn>
                        </p:par>
                        <p:par>
                          <p:cTn id="14" fill="hold">
                            <p:stCondLst>
                              <p:cond delay="30020"/>
                            </p:stCondLst>
                            <p:childTnLst>
                              <p:par>
                                <p:cTn id="15" presetID="1" presetClass="exit" presetSubtype="0" fill="hold" nodeType="afterEffect">
                                  <p:stCondLst>
                                    <p:cond delay="1500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ntr" presetSubtype="0" fill="hold" nodeType="withEffect">
                                  <p:stCondLst>
                                    <p:cond delay="15000"/>
                                  </p:stCondLst>
                                  <p:childTnLst>
                                    <p:set>
                                      <p:cBhvr>
                                        <p:cTn id="18" dur="1" fill="hold">
                                          <p:stCondLst>
                                            <p:cond delay="0"/>
                                          </p:stCondLst>
                                        </p:cTn>
                                        <p:tgtEl>
                                          <p:spTgt spid="31"/>
                                        </p:tgtEl>
                                        <p:attrNameLst>
                                          <p:attrName>style.visibility</p:attrName>
                                        </p:attrNameLst>
                                      </p:cBhvr>
                                      <p:to>
                                        <p:strVal val="visible"/>
                                      </p:to>
                                    </p:set>
                                  </p:childTnLst>
                                </p:cTn>
                              </p:par>
                            </p:childTnLst>
                          </p:cTn>
                        </p:par>
                        <p:par>
                          <p:cTn id="19" fill="hold">
                            <p:stCondLst>
                              <p:cond delay="45020"/>
                            </p:stCondLst>
                            <p:childTnLst>
                              <p:par>
                                <p:cTn id="20" presetID="1" presetClass="exit" presetSubtype="0" fill="hold" nodeType="afterEffect">
                                  <p:stCondLst>
                                    <p:cond delay="15000"/>
                                  </p:stCondLst>
                                  <p:childTnLst>
                                    <p:set>
                                      <p:cBhvr>
                                        <p:cTn id="21" dur="1" fill="hold">
                                          <p:stCondLst>
                                            <p:cond delay="0"/>
                                          </p:stCondLst>
                                        </p:cTn>
                                        <p:tgtEl>
                                          <p:spTgt spid="31"/>
                                        </p:tgtEl>
                                        <p:attrNameLst>
                                          <p:attrName>style.visibility</p:attrName>
                                        </p:attrNameLst>
                                      </p:cBhvr>
                                      <p:to>
                                        <p:strVal val="hidden"/>
                                      </p:to>
                                    </p:set>
                                  </p:childTnLst>
                                </p:cTn>
                              </p:par>
                              <p:par>
                                <p:cTn id="22" presetID="1" presetClass="entr" presetSubtype="0" fill="hold" nodeType="withEffect">
                                  <p:stCondLst>
                                    <p:cond delay="15000"/>
                                  </p:stCondLst>
                                  <p:childTnLst>
                                    <p:set>
                                      <p:cBhvr>
                                        <p:cTn id="23" dur="1" fill="hold">
                                          <p:stCondLst>
                                            <p:cond delay="0"/>
                                          </p:stCondLst>
                                        </p:cTn>
                                        <p:tgtEl>
                                          <p:spTgt spid="28"/>
                                        </p:tgtEl>
                                        <p:attrNameLst>
                                          <p:attrName>style.visibility</p:attrName>
                                        </p:attrNameLst>
                                      </p:cBhvr>
                                      <p:to>
                                        <p:strVal val="visible"/>
                                      </p:to>
                                    </p:set>
                                  </p:childTnLst>
                                </p:cTn>
                              </p:par>
                            </p:childTnLst>
                          </p:cTn>
                        </p:par>
                        <p:par>
                          <p:cTn id="24" fill="hold">
                            <p:stCondLst>
                              <p:cond delay="60020"/>
                            </p:stCondLst>
                            <p:childTnLst>
                              <p:par>
                                <p:cTn id="25" presetID="1" presetClass="exit" presetSubtype="0" fill="hold" nodeType="afterEffect">
                                  <p:stCondLst>
                                    <p:cond delay="15000"/>
                                  </p:stCondLst>
                                  <p:childTnLst>
                                    <p:set>
                                      <p:cBhvr>
                                        <p:cTn id="26" dur="1" fill="hold">
                                          <p:stCondLst>
                                            <p:cond delay="0"/>
                                          </p:stCondLst>
                                        </p:cTn>
                                        <p:tgtEl>
                                          <p:spTgt spid="28"/>
                                        </p:tgtEl>
                                        <p:attrNameLst>
                                          <p:attrName>style.visibility</p:attrName>
                                        </p:attrNameLst>
                                      </p:cBhvr>
                                      <p:to>
                                        <p:strVal val="hidden"/>
                                      </p:to>
                                    </p:set>
                                  </p:childTnLst>
                                </p:cTn>
                              </p:par>
                              <p:par>
                                <p:cTn id="27" presetID="1" presetClass="entr" presetSubtype="0" fill="hold" nodeType="withEffect">
                                  <p:stCondLst>
                                    <p:cond delay="15000"/>
                                  </p:stCondLst>
                                  <p:childTnLst>
                                    <p:set>
                                      <p:cBhvr>
                                        <p:cTn id="28" dur="1" fill="hold">
                                          <p:stCondLst>
                                            <p:cond delay="0"/>
                                          </p:stCondLst>
                                        </p:cTn>
                                        <p:tgtEl>
                                          <p:spTgt spid="16"/>
                                        </p:tgtEl>
                                        <p:attrNameLst>
                                          <p:attrName>style.visibility</p:attrName>
                                        </p:attrNameLst>
                                      </p:cBhvr>
                                      <p:to>
                                        <p:strVal val="visible"/>
                                      </p:to>
                                    </p:set>
                                  </p:childTnLst>
                                </p:cTn>
                              </p:par>
                            </p:childTnLst>
                          </p:cTn>
                        </p:par>
                        <p:par>
                          <p:cTn id="29" fill="hold">
                            <p:stCondLst>
                              <p:cond delay="75020"/>
                            </p:stCondLst>
                            <p:childTnLst>
                              <p:par>
                                <p:cTn id="30" presetID="1" presetClass="exit" presetSubtype="0" fill="hold" nodeType="afterEffect">
                                  <p:stCondLst>
                                    <p:cond delay="15000"/>
                                  </p:stCondLst>
                                  <p:childTnLst>
                                    <p:set>
                                      <p:cBhvr>
                                        <p:cTn id="31" dur="1" fill="hold">
                                          <p:stCondLst>
                                            <p:cond delay="0"/>
                                          </p:stCondLst>
                                        </p:cTn>
                                        <p:tgtEl>
                                          <p:spTgt spid="16"/>
                                        </p:tgtEl>
                                        <p:attrNameLst>
                                          <p:attrName>style.visibility</p:attrName>
                                        </p:attrNameLst>
                                      </p:cBhvr>
                                      <p:to>
                                        <p:strVal val="hidden"/>
                                      </p:to>
                                    </p:set>
                                  </p:childTnLst>
                                </p:cTn>
                              </p:par>
                              <p:par>
                                <p:cTn id="32" presetID="1" presetClass="entr" presetSubtype="0" fill="hold" nodeType="withEffect">
                                  <p:stCondLst>
                                    <p:cond delay="15000"/>
                                  </p:stCondLst>
                                  <p:childTnLst>
                                    <p:set>
                                      <p:cBhvr>
                                        <p:cTn id="33" dur="1" fill="hold">
                                          <p:stCondLst>
                                            <p:cond delay="0"/>
                                          </p:stCondLst>
                                        </p:cTn>
                                        <p:tgtEl>
                                          <p:spTgt spid="37"/>
                                        </p:tgtEl>
                                        <p:attrNameLst>
                                          <p:attrName>style.visibility</p:attrName>
                                        </p:attrNameLst>
                                      </p:cBhvr>
                                      <p:to>
                                        <p:strVal val="visible"/>
                                      </p:to>
                                    </p:set>
                                  </p:childTnLst>
                                </p:cTn>
                              </p:par>
                            </p:childTnLst>
                          </p:cTn>
                        </p:par>
                        <p:par>
                          <p:cTn id="34" fill="hold">
                            <p:stCondLst>
                              <p:cond delay="90020"/>
                            </p:stCondLst>
                            <p:childTnLst>
                              <p:par>
                                <p:cTn id="35" presetID="1" presetClass="exit" presetSubtype="0" fill="hold" nodeType="afterEffect">
                                  <p:stCondLst>
                                    <p:cond delay="15000"/>
                                  </p:stCondLst>
                                  <p:childTnLst>
                                    <p:set>
                                      <p:cBhvr>
                                        <p:cTn id="36" dur="1" fill="hold">
                                          <p:stCondLst>
                                            <p:cond delay="0"/>
                                          </p:stCondLst>
                                        </p:cTn>
                                        <p:tgtEl>
                                          <p:spTgt spid="37"/>
                                        </p:tgtEl>
                                        <p:attrNameLst>
                                          <p:attrName>style.visibility</p:attrName>
                                        </p:attrNameLst>
                                      </p:cBhvr>
                                      <p:to>
                                        <p:strVal val="hidden"/>
                                      </p:to>
                                    </p:set>
                                  </p:childTnLst>
                                </p:cTn>
                              </p:par>
                              <p:par>
                                <p:cTn id="37" presetID="1" presetClass="entr" presetSubtype="0" fill="hold" nodeType="withEffect">
                                  <p:stCondLst>
                                    <p:cond delay="15000"/>
                                  </p:stCondLst>
                                  <p:childTnLst>
                                    <p:set>
                                      <p:cBhvr>
                                        <p:cTn id="38" dur="1" fill="hold">
                                          <p:stCondLst>
                                            <p:cond delay="0"/>
                                          </p:stCondLst>
                                        </p:cTn>
                                        <p:tgtEl>
                                          <p:spTgt spid="19"/>
                                        </p:tgtEl>
                                        <p:attrNameLst>
                                          <p:attrName>style.visibility</p:attrName>
                                        </p:attrNameLst>
                                      </p:cBhvr>
                                      <p:to>
                                        <p:strVal val="visible"/>
                                      </p:to>
                                    </p:set>
                                  </p:childTnLst>
                                </p:cTn>
                              </p:par>
                            </p:childTnLst>
                          </p:cTn>
                        </p:par>
                        <p:par>
                          <p:cTn id="39" fill="hold">
                            <p:stCondLst>
                              <p:cond delay="105020"/>
                            </p:stCondLst>
                            <p:childTnLst>
                              <p:par>
                                <p:cTn id="40" presetID="1" presetClass="exit" presetSubtype="0" fill="hold" nodeType="afterEffect">
                                  <p:stCondLst>
                                    <p:cond delay="15000"/>
                                  </p:stCondLst>
                                  <p:childTnLst>
                                    <p:set>
                                      <p:cBhvr>
                                        <p:cTn id="41" dur="1" fill="hold">
                                          <p:stCondLst>
                                            <p:cond delay="0"/>
                                          </p:stCondLst>
                                        </p:cTn>
                                        <p:tgtEl>
                                          <p:spTgt spid="19"/>
                                        </p:tgtEl>
                                        <p:attrNameLst>
                                          <p:attrName>style.visibility</p:attrName>
                                        </p:attrNameLst>
                                      </p:cBhvr>
                                      <p:to>
                                        <p:strVal val="hidden"/>
                                      </p:to>
                                    </p:set>
                                  </p:childTnLst>
                                </p:cTn>
                              </p:par>
                              <p:par>
                                <p:cTn id="42" presetID="1" presetClass="entr" presetSubtype="0" fill="hold" nodeType="withEffect">
                                  <p:stCondLst>
                                    <p:cond delay="15000"/>
                                  </p:stCondLst>
                                  <p:childTnLst>
                                    <p:set>
                                      <p:cBhvr>
                                        <p:cTn id="43" dur="1" fill="hold">
                                          <p:stCondLst>
                                            <p:cond delay="0"/>
                                          </p:stCondLst>
                                        </p:cTn>
                                        <p:tgtEl>
                                          <p:spTgt spid="34"/>
                                        </p:tgtEl>
                                        <p:attrNameLst>
                                          <p:attrName>style.visibility</p:attrName>
                                        </p:attrNameLst>
                                      </p:cBhvr>
                                      <p:to>
                                        <p:strVal val="visible"/>
                                      </p:to>
                                    </p:set>
                                  </p:childTnLst>
                                </p:cTn>
                              </p:par>
                            </p:childTnLst>
                          </p:cTn>
                        </p:par>
                        <p:par>
                          <p:cTn id="44" fill="hold">
                            <p:stCondLst>
                              <p:cond delay="120020"/>
                            </p:stCondLst>
                            <p:childTnLst>
                              <p:par>
                                <p:cTn id="45" presetID="1" presetClass="exit" presetSubtype="0" fill="hold" nodeType="afterEffect">
                                  <p:stCondLst>
                                    <p:cond delay="15000"/>
                                  </p:stCondLst>
                                  <p:childTnLst>
                                    <p:set>
                                      <p:cBhvr>
                                        <p:cTn id="46" dur="1" fill="hold">
                                          <p:stCondLst>
                                            <p:cond delay="0"/>
                                          </p:stCondLst>
                                        </p:cTn>
                                        <p:tgtEl>
                                          <p:spTgt spid="34"/>
                                        </p:tgtEl>
                                        <p:attrNameLst>
                                          <p:attrName>style.visibility</p:attrName>
                                        </p:attrNameLst>
                                      </p:cBhvr>
                                      <p:to>
                                        <p:strVal val="hidden"/>
                                      </p:to>
                                    </p:set>
                                  </p:childTnLst>
                                </p:cTn>
                              </p:par>
                              <p:par>
                                <p:cTn id="47" presetID="1" presetClass="entr" presetSubtype="0" fill="hold" nodeType="withEffect">
                                  <p:stCondLst>
                                    <p:cond delay="15000"/>
                                  </p:stCondLst>
                                  <p:childTnLst>
                                    <p:set>
                                      <p:cBhvr>
                                        <p:cTn id="48" dur="1" fill="hold">
                                          <p:stCondLst>
                                            <p:cond delay="0"/>
                                          </p:stCondLst>
                                        </p:cTn>
                                        <p:tgtEl>
                                          <p:spTgt spid="22"/>
                                        </p:tgtEl>
                                        <p:attrNameLst>
                                          <p:attrName>style.visibility</p:attrName>
                                        </p:attrNameLst>
                                      </p:cBhvr>
                                      <p:to>
                                        <p:strVal val="visible"/>
                                      </p:to>
                                    </p:set>
                                  </p:childTnLst>
                                </p:cTn>
                              </p:par>
                            </p:childTnLst>
                          </p:cTn>
                        </p:par>
                        <p:par>
                          <p:cTn id="49" fill="hold">
                            <p:stCondLst>
                              <p:cond delay="135020"/>
                            </p:stCondLst>
                            <p:childTnLst>
                              <p:par>
                                <p:cTn id="50" presetID="1" presetClass="exit" presetSubtype="0" fill="hold" nodeType="afterEffect">
                                  <p:stCondLst>
                                    <p:cond delay="15000"/>
                                  </p:stCondLst>
                                  <p:childTnLst>
                                    <p:set>
                                      <p:cBhvr>
                                        <p:cTn id="51" dur="1" fill="hold">
                                          <p:stCondLst>
                                            <p:cond delay="0"/>
                                          </p:stCondLst>
                                        </p:cTn>
                                        <p:tgtEl>
                                          <p:spTgt spid="22"/>
                                        </p:tgtEl>
                                        <p:attrNameLst>
                                          <p:attrName>style.visibility</p:attrName>
                                        </p:attrNameLst>
                                      </p:cBhvr>
                                      <p:to>
                                        <p:strVal val="hidden"/>
                                      </p:to>
                                    </p:set>
                                  </p:childTnLst>
                                </p:cTn>
                              </p:par>
                              <p:par>
                                <p:cTn id="52" presetID="1" presetClass="entr" presetSubtype="0" fill="hold" nodeType="withEffect">
                                  <p:stCondLst>
                                    <p:cond delay="15000"/>
                                  </p:stCondLst>
                                  <p:childTnLst>
                                    <p:set>
                                      <p:cBhvr>
                                        <p:cTn id="53" dur="1" fill="hold">
                                          <p:stCondLst>
                                            <p:cond delay="0"/>
                                          </p:stCondLst>
                                        </p:cTn>
                                        <p:tgtEl>
                                          <p:spTgt spid="25"/>
                                        </p:tgtEl>
                                        <p:attrNameLst>
                                          <p:attrName>style.visibility</p:attrName>
                                        </p:attrNameLst>
                                      </p:cBhvr>
                                      <p:to>
                                        <p:strVal val="visible"/>
                                      </p:to>
                                    </p:set>
                                  </p:childTnLst>
                                </p:cTn>
                              </p:par>
                            </p:childTnLst>
                          </p:cTn>
                        </p:par>
                        <p:par>
                          <p:cTn id="54" fill="hold">
                            <p:stCondLst>
                              <p:cond delay="150020"/>
                            </p:stCondLst>
                            <p:childTnLst>
                              <p:par>
                                <p:cTn id="55" presetID="1" presetClass="exit" presetSubtype="0" fill="hold" nodeType="afterEffect">
                                  <p:stCondLst>
                                    <p:cond delay="15000"/>
                                  </p:stCondLst>
                                  <p:childTnLst>
                                    <p:set>
                                      <p:cBhvr>
                                        <p:cTn id="56" dur="1" fill="hold">
                                          <p:stCondLst>
                                            <p:cond delay="0"/>
                                          </p:stCondLst>
                                        </p:cTn>
                                        <p:tgtEl>
                                          <p:spTgt spid="25"/>
                                        </p:tgtEl>
                                        <p:attrNameLst>
                                          <p:attrName>style.visibility</p:attrName>
                                        </p:attrNameLst>
                                      </p:cBhvr>
                                      <p:to>
                                        <p:strVal val="hidden"/>
                                      </p:to>
                                    </p:set>
                                  </p:childTnLst>
                                </p:cTn>
                              </p:par>
                              <p:par>
                                <p:cTn id="57" presetID="1" presetClass="entr" presetSubtype="0" fill="hold" nodeType="withEffect">
                                  <p:stCondLst>
                                    <p:cond delay="15000"/>
                                  </p:stCondLst>
                                  <p:childTnLst>
                                    <p:set>
                                      <p:cBhvr>
                                        <p:cTn id="58" dur="1" fill="hold">
                                          <p:stCondLst>
                                            <p:cond delay="0"/>
                                          </p:stCondLst>
                                        </p:cTn>
                                        <p:tgtEl>
                                          <p:spTgt spid="40"/>
                                        </p:tgtEl>
                                        <p:attrNameLst>
                                          <p:attrName>style.visibility</p:attrName>
                                        </p:attrNameLst>
                                      </p:cBhvr>
                                      <p:to>
                                        <p:strVal val="visible"/>
                                      </p:to>
                                    </p:set>
                                  </p:childTnLst>
                                </p:cTn>
                              </p:par>
                            </p:childTnLst>
                          </p:cTn>
                        </p:par>
                        <p:par>
                          <p:cTn id="59" fill="hold">
                            <p:stCondLst>
                              <p:cond delay="165020"/>
                            </p:stCondLst>
                            <p:childTnLst>
                              <p:par>
                                <p:cTn id="60" presetID="1" presetClass="exit" presetSubtype="0" fill="hold" nodeType="afterEffect">
                                  <p:stCondLst>
                                    <p:cond delay="15000"/>
                                  </p:stCondLst>
                                  <p:childTnLst>
                                    <p:set>
                                      <p:cBhvr>
                                        <p:cTn id="61" dur="1" fill="hold">
                                          <p:stCondLst>
                                            <p:cond delay="0"/>
                                          </p:stCondLst>
                                        </p:cTn>
                                        <p:tgtEl>
                                          <p:spTgt spid="40"/>
                                        </p:tgtEl>
                                        <p:attrNameLst>
                                          <p:attrName>style.visibility</p:attrName>
                                        </p:attrNameLst>
                                      </p:cBhvr>
                                      <p:to>
                                        <p:strVal val="hidden"/>
                                      </p:to>
                                    </p:set>
                                  </p:childTnLst>
                                </p:cTn>
                              </p:par>
                              <p:par>
                                <p:cTn id="62" presetID="1" presetClass="entr" presetSubtype="0" fill="hold" nodeType="withEffect">
                                  <p:stCondLst>
                                    <p:cond delay="15000"/>
                                  </p:stCondLst>
                                  <p:childTnLst>
                                    <p:set>
                                      <p:cBhvr>
                                        <p:cTn id="63" dur="1" fill="hold">
                                          <p:stCondLst>
                                            <p:cond delay="0"/>
                                          </p:stCondLst>
                                        </p:cTn>
                                        <p:tgtEl>
                                          <p:spTgt spid="2054"/>
                                        </p:tgtEl>
                                        <p:attrNameLst>
                                          <p:attrName>style.visibility</p:attrName>
                                        </p:attrNameLst>
                                      </p:cBhvr>
                                      <p:to>
                                        <p:strVal val="visible"/>
                                      </p:to>
                                    </p:set>
                                  </p:childTnLst>
                                </p:cTn>
                              </p:par>
                            </p:childTnLst>
                          </p:cTn>
                        </p:par>
                        <p:par>
                          <p:cTn id="64" fill="hold">
                            <p:stCondLst>
                              <p:cond delay="180020"/>
                            </p:stCondLst>
                            <p:childTnLst>
                              <p:par>
                                <p:cTn id="65" presetID="1" presetClass="exit" presetSubtype="0" fill="hold" nodeType="afterEffect">
                                  <p:stCondLst>
                                    <p:cond delay="15000"/>
                                  </p:stCondLst>
                                  <p:childTnLst>
                                    <p:set>
                                      <p:cBhvr>
                                        <p:cTn id="66" dur="1" fill="hold">
                                          <p:stCondLst>
                                            <p:cond delay="0"/>
                                          </p:stCondLst>
                                        </p:cTn>
                                        <p:tgtEl>
                                          <p:spTgt spid="2054"/>
                                        </p:tgtEl>
                                        <p:attrNameLst>
                                          <p:attrName>style.visibility</p:attrName>
                                        </p:attrNameLst>
                                      </p:cBhvr>
                                      <p:to>
                                        <p:strVal val="hidden"/>
                                      </p:to>
                                    </p:set>
                                  </p:childTnLst>
                                </p:cTn>
                              </p:par>
                              <p:par>
                                <p:cTn id="67" presetID="1" presetClass="entr" presetSubtype="0" fill="hold" nodeType="withEffect">
                                  <p:stCondLst>
                                    <p:cond delay="15000"/>
                                  </p:stCondLst>
                                  <p:childTnLst>
                                    <p:set>
                                      <p:cBhvr>
                                        <p:cTn id="68" dur="1" fill="hold">
                                          <p:stCondLst>
                                            <p:cond delay="0"/>
                                          </p:stCondLst>
                                        </p:cTn>
                                        <p:tgtEl>
                                          <p:spTgt spid="9"/>
                                        </p:tgtEl>
                                        <p:attrNameLst>
                                          <p:attrName>style.visibility</p:attrName>
                                        </p:attrNameLst>
                                      </p:cBhvr>
                                      <p:to>
                                        <p:strVal val="visible"/>
                                      </p:to>
                                    </p:set>
                                  </p:childTnLst>
                                </p:cTn>
                              </p:par>
                            </p:childTnLst>
                          </p:cTn>
                        </p:par>
                        <p:par>
                          <p:cTn id="69" fill="hold">
                            <p:stCondLst>
                              <p:cond delay="195020"/>
                            </p:stCondLst>
                            <p:childTnLst>
                              <p:par>
                                <p:cTn id="70" presetID="1" presetClass="exit" presetSubtype="0" fill="hold" nodeType="afterEffect">
                                  <p:stCondLst>
                                    <p:cond delay="15000"/>
                                  </p:stCondLst>
                                  <p:childTnLst>
                                    <p:set>
                                      <p:cBhvr>
                                        <p:cTn id="71" dur="1" fill="hold">
                                          <p:stCondLst>
                                            <p:cond delay="0"/>
                                          </p:stCondLst>
                                        </p:cTn>
                                        <p:tgtEl>
                                          <p:spTgt spid="9"/>
                                        </p:tgtEl>
                                        <p:attrNameLst>
                                          <p:attrName>style.visibility</p:attrName>
                                        </p:attrNameLst>
                                      </p:cBhvr>
                                      <p:to>
                                        <p:strVal val="hidden"/>
                                      </p:to>
                                    </p:set>
                                  </p:childTnLst>
                                </p:cTn>
                              </p:par>
                              <p:par>
                                <p:cTn id="72" presetID="1" presetClass="entr" presetSubtype="0" fill="hold" nodeType="withEffect">
                                  <p:stCondLst>
                                    <p:cond delay="15000"/>
                                  </p:stCondLst>
                                  <p:childTnLst>
                                    <p:set>
                                      <p:cBhvr>
                                        <p:cTn id="73" dur="1" fill="hold">
                                          <p:stCondLst>
                                            <p:cond delay="0"/>
                                          </p:stCondLst>
                                        </p:cTn>
                                        <p:tgtEl>
                                          <p:spTgt spid="10"/>
                                        </p:tgtEl>
                                        <p:attrNameLst>
                                          <p:attrName>style.visibility</p:attrName>
                                        </p:attrNameLst>
                                      </p:cBhvr>
                                      <p:to>
                                        <p:strVal val="visible"/>
                                      </p:to>
                                    </p:set>
                                  </p:childTnLst>
                                </p:cTn>
                              </p:par>
                            </p:childTnLst>
                          </p:cTn>
                        </p:par>
                        <p:par>
                          <p:cTn id="74" fill="hold">
                            <p:stCondLst>
                              <p:cond delay="210020"/>
                            </p:stCondLst>
                            <p:childTnLst>
                              <p:par>
                                <p:cTn id="75" presetID="1" presetClass="exit" presetSubtype="0" fill="hold" nodeType="afterEffect">
                                  <p:stCondLst>
                                    <p:cond delay="15000"/>
                                  </p:stCondLst>
                                  <p:childTnLst>
                                    <p:set>
                                      <p:cBhvr>
                                        <p:cTn id="76" dur="1" fill="hold">
                                          <p:stCondLst>
                                            <p:cond delay="0"/>
                                          </p:stCondLst>
                                        </p:cTn>
                                        <p:tgtEl>
                                          <p:spTgt spid="10"/>
                                        </p:tgtEl>
                                        <p:attrNameLst>
                                          <p:attrName>style.visibility</p:attrName>
                                        </p:attrNameLst>
                                      </p:cBhvr>
                                      <p:to>
                                        <p:strVal val="hidden"/>
                                      </p:to>
                                    </p:set>
                                  </p:childTnLst>
                                </p:cTn>
                              </p:par>
                              <p:par>
                                <p:cTn id="77" presetID="1" presetClass="entr" presetSubtype="0" fill="hold" nodeType="withEffect">
                                  <p:stCondLst>
                                    <p:cond delay="15000"/>
                                  </p:stCondLst>
                                  <p:childTnLst>
                                    <p:set>
                                      <p:cBhvr>
                                        <p:cTn id="78" dur="1" fill="hold">
                                          <p:stCondLst>
                                            <p:cond delay="0"/>
                                          </p:stCondLst>
                                        </p:cTn>
                                        <p:tgtEl>
                                          <p:spTgt spid="13"/>
                                        </p:tgtEl>
                                        <p:attrNameLst>
                                          <p:attrName>style.visibility</p:attrName>
                                        </p:attrNameLst>
                                      </p:cBhvr>
                                      <p:to>
                                        <p:strVal val="visible"/>
                                      </p:to>
                                    </p:set>
                                  </p:childTnLst>
                                </p:cTn>
                              </p:par>
                            </p:childTnLst>
                          </p:cTn>
                        </p:par>
                        <p:par>
                          <p:cTn id="79" fill="hold">
                            <p:stCondLst>
                              <p:cond delay="225020"/>
                            </p:stCondLst>
                            <p:childTnLst>
                              <p:par>
                                <p:cTn id="80" presetID="1" presetClass="exit" presetSubtype="0" fill="hold" nodeType="afterEffect">
                                  <p:stCondLst>
                                    <p:cond delay="15000"/>
                                  </p:stCondLst>
                                  <p:childTnLst>
                                    <p:set>
                                      <p:cBhvr>
                                        <p:cTn id="81" dur="1" fill="hold">
                                          <p:stCondLst>
                                            <p:cond delay="0"/>
                                          </p:stCondLst>
                                        </p:cTn>
                                        <p:tgtEl>
                                          <p:spTgt spid="13"/>
                                        </p:tgtEl>
                                        <p:attrNameLst>
                                          <p:attrName>style.visibility</p:attrName>
                                        </p:attrNameLst>
                                      </p:cBhvr>
                                      <p:to>
                                        <p:strVal val="hidden"/>
                                      </p:to>
                                    </p:set>
                                  </p:childTnLst>
                                </p:cTn>
                              </p:par>
                              <p:par>
                                <p:cTn id="82" presetID="1" presetClass="entr" presetSubtype="0" fill="hold" nodeType="withEffect">
                                  <p:stCondLst>
                                    <p:cond delay="15000"/>
                                  </p:stCondLst>
                                  <p:childTnLst>
                                    <p:set>
                                      <p:cBhvr>
                                        <p:cTn id="83" dur="1" fill="hold">
                                          <p:stCondLst>
                                            <p:cond delay="0"/>
                                          </p:stCondLst>
                                        </p:cTn>
                                        <p:tgtEl>
                                          <p:spTgt spid="31"/>
                                        </p:tgtEl>
                                        <p:attrNameLst>
                                          <p:attrName>style.visibility</p:attrName>
                                        </p:attrNameLst>
                                      </p:cBhvr>
                                      <p:to>
                                        <p:strVal val="visible"/>
                                      </p:to>
                                    </p:set>
                                  </p:childTnLst>
                                </p:cTn>
                              </p:par>
                            </p:childTnLst>
                          </p:cTn>
                        </p:par>
                        <p:par>
                          <p:cTn id="84" fill="hold">
                            <p:stCondLst>
                              <p:cond delay="240020"/>
                            </p:stCondLst>
                            <p:childTnLst>
                              <p:par>
                                <p:cTn id="85" presetID="1" presetClass="exit" presetSubtype="0" fill="hold" nodeType="afterEffect">
                                  <p:stCondLst>
                                    <p:cond delay="15000"/>
                                  </p:stCondLst>
                                  <p:childTnLst>
                                    <p:set>
                                      <p:cBhvr>
                                        <p:cTn id="86" dur="1" fill="hold">
                                          <p:stCondLst>
                                            <p:cond delay="0"/>
                                          </p:stCondLst>
                                        </p:cTn>
                                        <p:tgtEl>
                                          <p:spTgt spid="31"/>
                                        </p:tgtEl>
                                        <p:attrNameLst>
                                          <p:attrName>style.visibility</p:attrName>
                                        </p:attrNameLst>
                                      </p:cBhvr>
                                      <p:to>
                                        <p:strVal val="hidden"/>
                                      </p:to>
                                    </p:set>
                                  </p:childTnLst>
                                </p:cTn>
                              </p:par>
                              <p:par>
                                <p:cTn id="87" presetID="1" presetClass="entr" presetSubtype="0" fill="hold" nodeType="withEffect">
                                  <p:stCondLst>
                                    <p:cond delay="15000"/>
                                  </p:stCondLst>
                                  <p:childTnLst>
                                    <p:set>
                                      <p:cBhvr>
                                        <p:cTn id="88" dur="1" fill="hold">
                                          <p:stCondLst>
                                            <p:cond delay="0"/>
                                          </p:stCondLst>
                                        </p:cTn>
                                        <p:tgtEl>
                                          <p:spTgt spid="28"/>
                                        </p:tgtEl>
                                        <p:attrNameLst>
                                          <p:attrName>style.visibility</p:attrName>
                                        </p:attrNameLst>
                                      </p:cBhvr>
                                      <p:to>
                                        <p:strVal val="visible"/>
                                      </p:to>
                                    </p:set>
                                  </p:childTnLst>
                                </p:cTn>
                              </p:par>
                            </p:childTnLst>
                          </p:cTn>
                        </p:par>
                        <p:par>
                          <p:cTn id="89" fill="hold">
                            <p:stCondLst>
                              <p:cond delay="255020"/>
                            </p:stCondLst>
                            <p:childTnLst>
                              <p:par>
                                <p:cTn id="90" presetID="1" presetClass="exit" presetSubtype="0" fill="hold" nodeType="afterEffect">
                                  <p:stCondLst>
                                    <p:cond delay="15000"/>
                                  </p:stCondLst>
                                  <p:childTnLst>
                                    <p:set>
                                      <p:cBhvr>
                                        <p:cTn id="91" dur="1" fill="hold">
                                          <p:stCondLst>
                                            <p:cond delay="0"/>
                                          </p:stCondLst>
                                        </p:cTn>
                                        <p:tgtEl>
                                          <p:spTgt spid="28"/>
                                        </p:tgtEl>
                                        <p:attrNameLst>
                                          <p:attrName>style.visibility</p:attrName>
                                        </p:attrNameLst>
                                      </p:cBhvr>
                                      <p:to>
                                        <p:strVal val="hidden"/>
                                      </p:to>
                                    </p:set>
                                  </p:childTnLst>
                                </p:cTn>
                              </p:par>
                              <p:par>
                                <p:cTn id="92" presetID="1" presetClass="entr" presetSubtype="0" fill="hold" nodeType="withEffect">
                                  <p:stCondLst>
                                    <p:cond delay="15000"/>
                                  </p:stCondLst>
                                  <p:childTnLst>
                                    <p:set>
                                      <p:cBhvr>
                                        <p:cTn id="93" dur="1" fill="hold">
                                          <p:stCondLst>
                                            <p:cond delay="0"/>
                                          </p:stCondLst>
                                        </p:cTn>
                                        <p:tgtEl>
                                          <p:spTgt spid="16"/>
                                        </p:tgtEl>
                                        <p:attrNameLst>
                                          <p:attrName>style.visibility</p:attrName>
                                        </p:attrNameLst>
                                      </p:cBhvr>
                                      <p:to>
                                        <p:strVal val="visible"/>
                                      </p:to>
                                    </p:set>
                                  </p:childTnLst>
                                </p:cTn>
                              </p:par>
                            </p:childTnLst>
                          </p:cTn>
                        </p:par>
                        <p:par>
                          <p:cTn id="94" fill="hold">
                            <p:stCondLst>
                              <p:cond delay="270020"/>
                            </p:stCondLst>
                            <p:childTnLst>
                              <p:par>
                                <p:cTn id="95" presetID="1" presetClass="exit" presetSubtype="0" fill="hold" nodeType="afterEffect">
                                  <p:stCondLst>
                                    <p:cond delay="15000"/>
                                  </p:stCondLst>
                                  <p:childTnLst>
                                    <p:set>
                                      <p:cBhvr>
                                        <p:cTn id="96" dur="1" fill="hold">
                                          <p:stCondLst>
                                            <p:cond delay="0"/>
                                          </p:stCondLst>
                                        </p:cTn>
                                        <p:tgtEl>
                                          <p:spTgt spid="16"/>
                                        </p:tgtEl>
                                        <p:attrNameLst>
                                          <p:attrName>style.visibility</p:attrName>
                                        </p:attrNameLst>
                                      </p:cBhvr>
                                      <p:to>
                                        <p:strVal val="hidden"/>
                                      </p:to>
                                    </p:set>
                                  </p:childTnLst>
                                </p:cTn>
                              </p:par>
                              <p:par>
                                <p:cTn id="97" presetID="1" presetClass="entr" presetSubtype="0" fill="hold" nodeType="withEffect">
                                  <p:stCondLst>
                                    <p:cond delay="15000"/>
                                  </p:stCondLst>
                                  <p:childTnLst>
                                    <p:set>
                                      <p:cBhvr>
                                        <p:cTn id="98" dur="1" fill="hold">
                                          <p:stCondLst>
                                            <p:cond delay="0"/>
                                          </p:stCondLst>
                                        </p:cTn>
                                        <p:tgtEl>
                                          <p:spTgt spid="37"/>
                                        </p:tgtEl>
                                        <p:attrNameLst>
                                          <p:attrName>style.visibility</p:attrName>
                                        </p:attrNameLst>
                                      </p:cBhvr>
                                      <p:to>
                                        <p:strVal val="visible"/>
                                      </p:to>
                                    </p:set>
                                  </p:childTnLst>
                                </p:cTn>
                              </p:par>
                            </p:childTnLst>
                          </p:cTn>
                        </p:par>
                        <p:par>
                          <p:cTn id="99" fill="hold">
                            <p:stCondLst>
                              <p:cond delay="285020"/>
                            </p:stCondLst>
                            <p:childTnLst>
                              <p:par>
                                <p:cTn id="100" presetID="1" presetClass="exit" presetSubtype="0" fill="hold" nodeType="afterEffect">
                                  <p:stCondLst>
                                    <p:cond delay="15000"/>
                                  </p:stCondLst>
                                  <p:childTnLst>
                                    <p:set>
                                      <p:cBhvr>
                                        <p:cTn id="101" dur="1" fill="hold">
                                          <p:stCondLst>
                                            <p:cond delay="0"/>
                                          </p:stCondLst>
                                        </p:cTn>
                                        <p:tgtEl>
                                          <p:spTgt spid="37"/>
                                        </p:tgtEl>
                                        <p:attrNameLst>
                                          <p:attrName>style.visibility</p:attrName>
                                        </p:attrNameLst>
                                      </p:cBhvr>
                                      <p:to>
                                        <p:strVal val="hidden"/>
                                      </p:to>
                                    </p:set>
                                  </p:childTnLst>
                                </p:cTn>
                              </p:par>
                              <p:par>
                                <p:cTn id="102" presetID="1" presetClass="entr" presetSubtype="0" fill="hold" nodeType="withEffect">
                                  <p:stCondLst>
                                    <p:cond delay="15000"/>
                                  </p:stCondLst>
                                  <p:childTnLst>
                                    <p:set>
                                      <p:cBhvr>
                                        <p:cTn id="103" dur="1" fill="hold">
                                          <p:stCondLst>
                                            <p:cond delay="0"/>
                                          </p:stCondLst>
                                        </p:cTn>
                                        <p:tgtEl>
                                          <p:spTgt spid="19"/>
                                        </p:tgtEl>
                                        <p:attrNameLst>
                                          <p:attrName>style.visibility</p:attrName>
                                        </p:attrNameLst>
                                      </p:cBhvr>
                                      <p:to>
                                        <p:strVal val="visible"/>
                                      </p:to>
                                    </p:set>
                                  </p:childTnLst>
                                </p:cTn>
                              </p:par>
                            </p:childTnLst>
                          </p:cTn>
                        </p:par>
                        <p:par>
                          <p:cTn id="104" fill="hold">
                            <p:stCondLst>
                              <p:cond delay="300020"/>
                            </p:stCondLst>
                            <p:childTnLst>
                              <p:par>
                                <p:cTn id="105" presetID="1" presetClass="exit" presetSubtype="0" fill="hold" nodeType="afterEffect">
                                  <p:stCondLst>
                                    <p:cond delay="15000"/>
                                  </p:stCondLst>
                                  <p:childTnLst>
                                    <p:set>
                                      <p:cBhvr>
                                        <p:cTn id="106" dur="1" fill="hold">
                                          <p:stCondLst>
                                            <p:cond delay="0"/>
                                          </p:stCondLst>
                                        </p:cTn>
                                        <p:tgtEl>
                                          <p:spTgt spid="19"/>
                                        </p:tgtEl>
                                        <p:attrNameLst>
                                          <p:attrName>style.visibility</p:attrName>
                                        </p:attrNameLst>
                                      </p:cBhvr>
                                      <p:to>
                                        <p:strVal val="hidden"/>
                                      </p:to>
                                    </p:set>
                                  </p:childTnLst>
                                </p:cTn>
                              </p:par>
                              <p:par>
                                <p:cTn id="107" presetID="1" presetClass="entr" presetSubtype="0" fill="hold" nodeType="withEffect">
                                  <p:stCondLst>
                                    <p:cond delay="15000"/>
                                  </p:stCondLst>
                                  <p:childTnLst>
                                    <p:set>
                                      <p:cBhvr>
                                        <p:cTn id="108" dur="1" fill="hold">
                                          <p:stCondLst>
                                            <p:cond delay="0"/>
                                          </p:stCondLst>
                                        </p:cTn>
                                        <p:tgtEl>
                                          <p:spTgt spid="34"/>
                                        </p:tgtEl>
                                        <p:attrNameLst>
                                          <p:attrName>style.visibility</p:attrName>
                                        </p:attrNameLst>
                                      </p:cBhvr>
                                      <p:to>
                                        <p:strVal val="visible"/>
                                      </p:to>
                                    </p:set>
                                  </p:childTnLst>
                                </p:cTn>
                              </p:par>
                            </p:childTnLst>
                          </p:cTn>
                        </p:par>
                        <p:par>
                          <p:cTn id="109" fill="hold">
                            <p:stCondLst>
                              <p:cond delay="315020"/>
                            </p:stCondLst>
                            <p:childTnLst>
                              <p:par>
                                <p:cTn id="110" presetID="1" presetClass="exit" presetSubtype="0" fill="hold" nodeType="afterEffect">
                                  <p:stCondLst>
                                    <p:cond delay="15000"/>
                                  </p:stCondLst>
                                  <p:childTnLst>
                                    <p:set>
                                      <p:cBhvr>
                                        <p:cTn id="111" dur="1" fill="hold">
                                          <p:stCondLst>
                                            <p:cond delay="0"/>
                                          </p:stCondLst>
                                        </p:cTn>
                                        <p:tgtEl>
                                          <p:spTgt spid="34"/>
                                        </p:tgtEl>
                                        <p:attrNameLst>
                                          <p:attrName>style.visibility</p:attrName>
                                        </p:attrNameLst>
                                      </p:cBhvr>
                                      <p:to>
                                        <p:strVal val="hidden"/>
                                      </p:to>
                                    </p:set>
                                  </p:childTnLst>
                                </p:cTn>
                              </p:par>
                              <p:par>
                                <p:cTn id="112" presetID="1" presetClass="entr" presetSubtype="0" fill="hold" nodeType="withEffect">
                                  <p:stCondLst>
                                    <p:cond delay="15000"/>
                                  </p:stCondLst>
                                  <p:childTnLst>
                                    <p:set>
                                      <p:cBhvr>
                                        <p:cTn id="113" dur="1" fill="hold">
                                          <p:stCondLst>
                                            <p:cond delay="0"/>
                                          </p:stCondLst>
                                        </p:cTn>
                                        <p:tgtEl>
                                          <p:spTgt spid="22"/>
                                        </p:tgtEl>
                                        <p:attrNameLst>
                                          <p:attrName>style.visibility</p:attrName>
                                        </p:attrNameLst>
                                      </p:cBhvr>
                                      <p:to>
                                        <p:strVal val="visible"/>
                                      </p:to>
                                    </p:set>
                                  </p:childTnLst>
                                </p:cTn>
                              </p:par>
                            </p:childTnLst>
                          </p:cTn>
                        </p:par>
                        <p:par>
                          <p:cTn id="114" fill="hold">
                            <p:stCondLst>
                              <p:cond delay="330020"/>
                            </p:stCondLst>
                            <p:childTnLst>
                              <p:par>
                                <p:cTn id="115" presetID="1" presetClass="exit" presetSubtype="0" fill="hold" nodeType="afterEffect">
                                  <p:stCondLst>
                                    <p:cond delay="15000"/>
                                  </p:stCondLst>
                                  <p:childTnLst>
                                    <p:set>
                                      <p:cBhvr>
                                        <p:cTn id="116" dur="1" fill="hold">
                                          <p:stCondLst>
                                            <p:cond delay="0"/>
                                          </p:stCondLst>
                                        </p:cTn>
                                        <p:tgtEl>
                                          <p:spTgt spid="22"/>
                                        </p:tgtEl>
                                        <p:attrNameLst>
                                          <p:attrName>style.visibility</p:attrName>
                                        </p:attrNameLst>
                                      </p:cBhvr>
                                      <p:to>
                                        <p:strVal val="hidden"/>
                                      </p:to>
                                    </p:set>
                                  </p:childTnLst>
                                </p:cTn>
                              </p:par>
                              <p:par>
                                <p:cTn id="117" presetID="1" presetClass="entr" presetSubtype="0" fill="hold" nodeType="withEffect">
                                  <p:stCondLst>
                                    <p:cond delay="15000"/>
                                  </p:stCondLst>
                                  <p:childTnLst>
                                    <p:set>
                                      <p:cBhvr>
                                        <p:cTn id="118" dur="1" fill="hold">
                                          <p:stCondLst>
                                            <p:cond delay="0"/>
                                          </p:stCondLst>
                                        </p:cTn>
                                        <p:tgtEl>
                                          <p:spTgt spid="25"/>
                                        </p:tgtEl>
                                        <p:attrNameLst>
                                          <p:attrName>style.visibility</p:attrName>
                                        </p:attrNameLst>
                                      </p:cBhvr>
                                      <p:to>
                                        <p:strVal val="visible"/>
                                      </p:to>
                                    </p:set>
                                  </p:childTnLst>
                                </p:cTn>
                              </p:par>
                            </p:childTnLst>
                          </p:cTn>
                        </p:par>
                        <p:par>
                          <p:cTn id="119" fill="hold">
                            <p:stCondLst>
                              <p:cond delay="345020"/>
                            </p:stCondLst>
                            <p:childTnLst>
                              <p:par>
                                <p:cTn id="120" presetID="1" presetClass="exit" presetSubtype="0" fill="hold" nodeType="afterEffect">
                                  <p:stCondLst>
                                    <p:cond delay="15000"/>
                                  </p:stCondLst>
                                  <p:childTnLst>
                                    <p:set>
                                      <p:cBhvr>
                                        <p:cTn id="121" dur="1" fill="hold">
                                          <p:stCondLst>
                                            <p:cond delay="0"/>
                                          </p:stCondLst>
                                        </p:cTn>
                                        <p:tgtEl>
                                          <p:spTgt spid="25"/>
                                        </p:tgtEl>
                                        <p:attrNameLst>
                                          <p:attrName>style.visibility</p:attrName>
                                        </p:attrNameLst>
                                      </p:cBhvr>
                                      <p:to>
                                        <p:strVal val="hidden"/>
                                      </p:to>
                                    </p:set>
                                  </p:childTnLst>
                                </p:cTn>
                              </p:par>
                              <p:par>
                                <p:cTn id="122" presetID="1" presetClass="entr" presetSubtype="0" fill="hold" nodeType="withEffect">
                                  <p:stCondLst>
                                    <p:cond delay="15000"/>
                                  </p:stCondLst>
                                  <p:childTnLst>
                                    <p:set>
                                      <p:cBhvr>
                                        <p:cTn id="123" dur="1" fill="hold">
                                          <p:stCondLst>
                                            <p:cond delay="0"/>
                                          </p:stCondLst>
                                        </p:cTn>
                                        <p:tgtEl>
                                          <p:spTgt spid="40"/>
                                        </p:tgtEl>
                                        <p:attrNameLst>
                                          <p:attrName>style.visibility</p:attrName>
                                        </p:attrNameLst>
                                      </p:cBhvr>
                                      <p:to>
                                        <p:strVal val="visible"/>
                                      </p:to>
                                    </p:set>
                                  </p:childTnLst>
                                </p:cTn>
                              </p:par>
                            </p:childTnLst>
                          </p:cTn>
                        </p:par>
                        <p:par>
                          <p:cTn id="124" fill="hold">
                            <p:stCondLst>
                              <p:cond delay="360020"/>
                            </p:stCondLst>
                            <p:childTnLst>
                              <p:par>
                                <p:cTn id="125" presetID="1" presetClass="exit" presetSubtype="0" fill="hold" nodeType="afterEffect">
                                  <p:stCondLst>
                                    <p:cond delay="0"/>
                                  </p:stCondLst>
                                  <p:childTnLst>
                                    <p:set>
                                      <p:cBhvr>
                                        <p:cTn id="126" dur="1" fill="hold">
                                          <p:stCondLst>
                                            <p:cond delay="0"/>
                                          </p:stCondLst>
                                        </p:cTn>
                                        <p:tgtEl>
                                          <p:spTgt spid="40"/>
                                        </p:tgtEl>
                                        <p:attrNameLst>
                                          <p:attrName>style.visibility</p:attrName>
                                        </p:attrNameLst>
                                      </p:cBhvr>
                                      <p:to>
                                        <p:strVal val="hidden"/>
                                      </p:to>
                                    </p:set>
                                  </p:childTnLst>
                                </p:cTn>
                              </p:par>
                              <p:par>
                                <p:cTn id="127" presetID="1" presetClass="entr" presetSubtype="0" fill="hold" nodeType="withEffect">
                                  <p:stCondLst>
                                    <p:cond delay="15000"/>
                                  </p:stCondLst>
                                  <p:childTnLst>
                                    <p:set>
                                      <p:cBhvr>
                                        <p:cTn id="128" dur="1" fill="hold">
                                          <p:stCondLst>
                                            <p:cond delay="0"/>
                                          </p:stCondLst>
                                        </p:cTn>
                                        <p:tgtEl>
                                          <p:spTgt spid="2054"/>
                                        </p:tgtEl>
                                        <p:attrNameLst>
                                          <p:attrName>style.visibility</p:attrName>
                                        </p:attrNameLst>
                                      </p:cBhvr>
                                      <p:to>
                                        <p:strVal val="visible"/>
                                      </p:to>
                                    </p:set>
                                  </p:childTnLst>
                                </p:cTn>
                              </p:par>
                            </p:childTnLst>
                          </p:cTn>
                        </p:par>
                        <p:par>
                          <p:cTn id="129" fill="hold">
                            <p:stCondLst>
                              <p:cond delay="375020"/>
                            </p:stCondLst>
                            <p:childTnLst>
                              <p:par>
                                <p:cTn id="130" presetID="1" presetClass="exit" presetSubtype="0" fill="hold" nodeType="afterEffect">
                                  <p:stCondLst>
                                    <p:cond delay="15000"/>
                                  </p:stCondLst>
                                  <p:childTnLst>
                                    <p:set>
                                      <p:cBhvr>
                                        <p:cTn id="131" dur="1" fill="hold">
                                          <p:stCondLst>
                                            <p:cond delay="0"/>
                                          </p:stCondLst>
                                        </p:cTn>
                                        <p:tgtEl>
                                          <p:spTgt spid="2054"/>
                                        </p:tgtEl>
                                        <p:attrNameLst>
                                          <p:attrName>style.visibility</p:attrName>
                                        </p:attrNameLst>
                                      </p:cBhvr>
                                      <p:to>
                                        <p:strVal val="hidden"/>
                                      </p:to>
                                    </p:set>
                                  </p:childTnLst>
                                </p:cTn>
                              </p:par>
                              <p:par>
                                <p:cTn id="132" presetID="1" presetClass="entr" presetSubtype="0" fill="hold" nodeType="withEffect">
                                  <p:stCondLst>
                                    <p:cond delay="15000"/>
                                  </p:stCondLst>
                                  <p:childTnLst>
                                    <p:set>
                                      <p:cBhvr>
                                        <p:cTn id="133" dur="1" fill="hold">
                                          <p:stCondLst>
                                            <p:cond delay="0"/>
                                          </p:stCondLst>
                                        </p:cTn>
                                        <p:tgtEl>
                                          <p:spTgt spid="9"/>
                                        </p:tgtEl>
                                        <p:attrNameLst>
                                          <p:attrName>style.visibility</p:attrName>
                                        </p:attrNameLst>
                                      </p:cBhvr>
                                      <p:to>
                                        <p:strVal val="visible"/>
                                      </p:to>
                                    </p:set>
                                  </p:childTnLst>
                                </p:cTn>
                              </p:par>
                            </p:childTnLst>
                          </p:cTn>
                        </p:par>
                        <p:par>
                          <p:cTn id="134" fill="hold">
                            <p:stCondLst>
                              <p:cond delay="390020"/>
                            </p:stCondLst>
                            <p:childTnLst>
                              <p:par>
                                <p:cTn id="135" presetID="1" presetClass="exit" presetSubtype="0" fill="hold" nodeType="afterEffect">
                                  <p:stCondLst>
                                    <p:cond delay="15000"/>
                                  </p:stCondLst>
                                  <p:childTnLst>
                                    <p:set>
                                      <p:cBhvr>
                                        <p:cTn id="136" dur="1" fill="hold">
                                          <p:stCondLst>
                                            <p:cond delay="0"/>
                                          </p:stCondLst>
                                        </p:cTn>
                                        <p:tgtEl>
                                          <p:spTgt spid="9"/>
                                        </p:tgtEl>
                                        <p:attrNameLst>
                                          <p:attrName>style.visibility</p:attrName>
                                        </p:attrNameLst>
                                      </p:cBhvr>
                                      <p:to>
                                        <p:strVal val="hidden"/>
                                      </p:to>
                                    </p:set>
                                  </p:childTnLst>
                                </p:cTn>
                              </p:par>
                              <p:par>
                                <p:cTn id="137" presetID="1" presetClass="entr" presetSubtype="0" fill="hold" nodeType="withEffect">
                                  <p:stCondLst>
                                    <p:cond delay="15000"/>
                                  </p:stCondLst>
                                  <p:childTnLst>
                                    <p:set>
                                      <p:cBhvr>
                                        <p:cTn id="138" dur="1" fill="hold">
                                          <p:stCondLst>
                                            <p:cond delay="0"/>
                                          </p:stCondLst>
                                        </p:cTn>
                                        <p:tgtEl>
                                          <p:spTgt spid="10"/>
                                        </p:tgtEl>
                                        <p:attrNameLst>
                                          <p:attrName>style.visibility</p:attrName>
                                        </p:attrNameLst>
                                      </p:cBhvr>
                                      <p:to>
                                        <p:strVal val="visible"/>
                                      </p:to>
                                    </p:set>
                                  </p:childTnLst>
                                </p:cTn>
                              </p:par>
                            </p:childTnLst>
                          </p:cTn>
                        </p:par>
                        <p:par>
                          <p:cTn id="139" fill="hold">
                            <p:stCondLst>
                              <p:cond delay="405020"/>
                            </p:stCondLst>
                            <p:childTnLst>
                              <p:par>
                                <p:cTn id="140" presetID="1" presetClass="exit" presetSubtype="0" fill="hold" nodeType="afterEffect">
                                  <p:stCondLst>
                                    <p:cond delay="15000"/>
                                  </p:stCondLst>
                                  <p:childTnLst>
                                    <p:set>
                                      <p:cBhvr>
                                        <p:cTn id="141" dur="1" fill="hold">
                                          <p:stCondLst>
                                            <p:cond delay="0"/>
                                          </p:stCondLst>
                                        </p:cTn>
                                        <p:tgtEl>
                                          <p:spTgt spid="10"/>
                                        </p:tgtEl>
                                        <p:attrNameLst>
                                          <p:attrName>style.visibility</p:attrName>
                                        </p:attrNameLst>
                                      </p:cBhvr>
                                      <p:to>
                                        <p:strVal val="hidden"/>
                                      </p:to>
                                    </p:set>
                                  </p:childTnLst>
                                </p:cTn>
                              </p:par>
                              <p:par>
                                <p:cTn id="142" presetID="1" presetClass="entr" presetSubtype="0" fill="hold" nodeType="withEffect">
                                  <p:stCondLst>
                                    <p:cond delay="15000"/>
                                  </p:stCondLst>
                                  <p:childTnLst>
                                    <p:set>
                                      <p:cBhvr>
                                        <p:cTn id="143" dur="1" fill="hold">
                                          <p:stCondLst>
                                            <p:cond delay="0"/>
                                          </p:stCondLst>
                                        </p:cTn>
                                        <p:tgtEl>
                                          <p:spTgt spid="13"/>
                                        </p:tgtEl>
                                        <p:attrNameLst>
                                          <p:attrName>style.visibility</p:attrName>
                                        </p:attrNameLst>
                                      </p:cBhvr>
                                      <p:to>
                                        <p:strVal val="visible"/>
                                      </p:to>
                                    </p:set>
                                  </p:childTnLst>
                                </p:cTn>
                              </p:par>
                            </p:childTnLst>
                          </p:cTn>
                        </p:par>
                        <p:par>
                          <p:cTn id="144" fill="hold">
                            <p:stCondLst>
                              <p:cond delay="420020"/>
                            </p:stCondLst>
                            <p:childTnLst>
                              <p:par>
                                <p:cTn id="145" presetID="1" presetClass="exit" presetSubtype="0" fill="hold" nodeType="afterEffect">
                                  <p:stCondLst>
                                    <p:cond delay="15000"/>
                                  </p:stCondLst>
                                  <p:childTnLst>
                                    <p:set>
                                      <p:cBhvr>
                                        <p:cTn id="146" dur="1" fill="hold">
                                          <p:stCondLst>
                                            <p:cond delay="0"/>
                                          </p:stCondLst>
                                        </p:cTn>
                                        <p:tgtEl>
                                          <p:spTgt spid="13"/>
                                        </p:tgtEl>
                                        <p:attrNameLst>
                                          <p:attrName>style.visibility</p:attrName>
                                        </p:attrNameLst>
                                      </p:cBhvr>
                                      <p:to>
                                        <p:strVal val="hidden"/>
                                      </p:to>
                                    </p:set>
                                  </p:childTnLst>
                                </p:cTn>
                              </p:par>
                              <p:par>
                                <p:cTn id="147" presetID="1" presetClass="entr" presetSubtype="0" fill="hold" nodeType="withEffect">
                                  <p:stCondLst>
                                    <p:cond delay="15000"/>
                                  </p:stCondLst>
                                  <p:childTnLst>
                                    <p:set>
                                      <p:cBhvr>
                                        <p:cTn id="148" dur="1" fill="hold">
                                          <p:stCondLst>
                                            <p:cond delay="0"/>
                                          </p:stCondLst>
                                        </p:cTn>
                                        <p:tgtEl>
                                          <p:spTgt spid="31"/>
                                        </p:tgtEl>
                                        <p:attrNameLst>
                                          <p:attrName>style.visibility</p:attrName>
                                        </p:attrNameLst>
                                      </p:cBhvr>
                                      <p:to>
                                        <p:strVal val="visible"/>
                                      </p:to>
                                    </p:set>
                                  </p:childTnLst>
                                </p:cTn>
                              </p:par>
                            </p:childTnLst>
                          </p:cTn>
                        </p:par>
                        <p:par>
                          <p:cTn id="149" fill="hold">
                            <p:stCondLst>
                              <p:cond delay="435020"/>
                            </p:stCondLst>
                            <p:childTnLst>
                              <p:par>
                                <p:cTn id="150" presetID="1" presetClass="exit" presetSubtype="0" fill="hold" nodeType="afterEffect">
                                  <p:stCondLst>
                                    <p:cond delay="15000"/>
                                  </p:stCondLst>
                                  <p:childTnLst>
                                    <p:set>
                                      <p:cBhvr>
                                        <p:cTn id="151" dur="1" fill="hold">
                                          <p:stCondLst>
                                            <p:cond delay="0"/>
                                          </p:stCondLst>
                                        </p:cTn>
                                        <p:tgtEl>
                                          <p:spTgt spid="31"/>
                                        </p:tgtEl>
                                        <p:attrNameLst>
                                          <p:attrName>style.visibility</p:attrName>
                                        </p:attrNameLst>
                                      </p:cBhvr>
                                      <p:to>
                                        <p:strVal val="hidden"/>
                                      </p:to>
                                    </p:set>
                                  </p:childTnLst>
                                </p:cTn>
                              </p:par>
                              <p:par>
                                <p:cTn id="152" presetID="1" presetClass="entr" presetSubtype="0" fill="hold" nodeType="withEffect">
                                  <p:stCondLst>
                                    <p:cond delay="15000"/>
                                  </p:stCondLst>
                                  <p:childTnLst>
                                    <p:set>
                                      <p:cBhvr>
                                        <p:cTn id="153" dur="1" fill="hold">
                                          <p:stCondLst>
                                            <p:cond delay="0"/>
                                          </p:stCondLst>
                                        </p:cTn>
                                        <p:tgtEl>
                                          <p:spTgt spid="28"/>
                                        </p:tgtEl>
                                        <p:attrNameLst>
                                          <p:attrName>style.visibility</p:attrName>
                                        </p:attrNameLst>
                                      </p:cBhvr>
                                      <p:to>
                                        <p:strVal val="visible"/>
                                      </p:to>
                                    </p:set>
                                  </p:childTnLst>
                                </p:cTn>
                              </p:par>
                            </p:childTnLst>
                          </p:cTn>
                        </p:par>
                        <p:par>
                          <p:cTn id="154" fill="hold">
                            <p:stCondLst>
                              <p:cond delay="450020"/>
                            </p:stCondLst>
                            <p:childTnLst>
                              <p:par>
                                <p:cTn id="155" presetID="1" presetClass="exit" presetSubtype="0" fill="hold" nodeType="afterEffect">
                                  <p:stCondLst>
                                    <p:cond delay="15000"/>
                                  </p:stCondLst>
                                  <p:childTnLst>
                                    <p:set>
                                      <p:cBhvr>
                                        <p:cTn id="156" dur="1" fill="hold">
                                          <p:stCondLst>
                                            <p:cond delay="0"/>
                                          </p:stCondLst>
                                        </p:cTn>
                                        <p:tgtEl>
                                          <p:spTgt spid="28"/>
                                        </p:tgtEl>
                                        <p:attrNameLst>
                                          <p:attrName>style.visibility</p:attrName>
                                        </p:attrNameLst>
                                      </p:cBhvr>
                                      <p:to>
                                        <p:strVal val="hidden"/>
                                      </p:to>
                                    </p:set>
                                  </p:childTnLst>
                                </p:cTn>
                              </p:par>
                              <p:par>
                                <p:cTn id="157" presetID="1" presetClass="entr" presetSubtype="0" fill="hold" nodeType="withEffect">
                                  <p:stCondLst>
                                    <p:cond delay="15000"/>
                                  </p:stCondLst>
                                  <p:childTnLst>
                                    <p:set>
                                      <p:cBhvr>
                                        <p:cTn id="158" dur="1" fill="hold">
                                          <p:stCondLst>
                                            <p:cond delay="0"/>
                                          </p:stCondLst>
                                        </p:cTn>
                                        <p:tgtEl>
                                          <p:spTgt spid="16"/>
                                        </p:tgtEl>
                                        <p:attrNameLst>
                                          <p:attrName>style.visibility</p:attrName>
                                        </p:attrNameLst>
                                      </p:cBhvr>
                                      <p:to>
                                        <p:strVal val="visible"/>
                                      </p:to>
                                    </p:set>
                                  </p:childTnLst>
                                </p:cTn>
                              </p:par>
                            </p:childTnLst>
                          </p:cTn>
                        </p:par>
                        <p:par>
                          <p:cTn id="159" fill="hold">
                            <p:stCondLst>
                              <p:cond delay="465020"/>
                            </p:stCondLst>
                            <p:childTnLst>
                              <p:par>
                                <p:cTn id="160" presetID="1" presetClass="exit" presetSubtype="0" fill="hold" nodeType="afterEffect">
                                  <p:stCondLst>
                                    <p:cond delay="15000"/>
                                  </p:stCondLst>
                                  <p:childTnLst>
                                    <p:set>
                                      <p:cBhvr>
                                        <p:cTn id="161" dur="1" fill="hold">
                                          <p:stCondLst>
                                            <p:cond delay="0"/>
                                          </p:stCondLst>
                                        </p:cTn>
                                        <p:tgtEl>
                                          <p:spTgt spid="16"/>
                                        </p:tgtEl>
                                        <p:attrNameLst>
                                          <p:attrName>style.visibility</p:attrName>
                                        </p:attrNameLst>
                                      </p:cBhvr>
                                      <p:to>
                                        <p:strVal val="hidden"/>
                                      </p:to>
                                    </p:set>
                                  </p:childTnLst>
                                </p:cTn>
                              </p:par>
                              <p:par>
                                <p:cTn id="162" presetID="1" presetClass="entr" presetSubtype="0" fill="hold" nodeType="withEffect">
                                  <p:stCondLst>
                                    <p:cond delay="15000"/>
                                  </p:stCondLst>
                                  <p:childTnLst>
                                    <p:set>
                                      <p:cBhvr>
                                        <p:cTn id="163" dur="1" fill="hold">
                                          <p:stCondLst>
                                            <p:cond delay="0"/>
                                          </p:stCondLst>
                                        </p:cTn>
                                        <p:tgtEl>
                                          <p:spTgt spid="37"/>
                                        </p:tgtEl>
                                        <p:attrNameLst>
                                          <p:attrName>style.visibility</p:attrName>
                                        </p:attrNameLst>
                                      </p:cBhvr>
                                      <p:to>
                                        <p:strVal val="visible"/>
                                      </p:to>
                                    </p:set>
                                  </p:childTnLst>
                                </p:cTn>
                              </p:par>
                            </p:childTnLst>
                          </p:cTn>
                        </p:par>
                        <p:par>
                          <p:cTn id="164" fill="hold">
                            <p:stCondLst>
                              <p:cond delay="480020"/>
                            </p:stCondLst>
                            <p:childTnLst>
                              <p:par>
                                <p:cTn id="165" presetID="1" presetClass="exit" presetSubtype="0" fill="hold" nodeType="afterEffect">
                                  <p:stCondLst>
                                    <p:cond delay="15000"/>
                                  </p:stCondLst>
                                  <p:childTnLst>
                                    <p:set>
                                      <p:cBhvr>
                                        <p:cTn id="166" dur="1" fill="hold">
                                          <p:stCondLst>
                                            <p:cond delay="0"/>
                                          </p:stCondLst>
                                        </p:cTn>
                                        <p:tgtEl>
                                          <p:spTgt spid="37"/>
                                        </p:tgtEl>
                                        <p:attrNameLst>
                                          <p:attrName>style.visibility</p:attrName>
                                        </p:attrNameLst>
                                      </p:cBhvr>
                                      <p:to>
                                        <p:strVal val="hidden"/>
                                      </p:to>
                                    </p:set>
                                  </p:childTnLst>
                                </p:cTn>
                              </p:par>
                              <p:par>
                                <p:cTn id="167" presetID="1" presetClass="entr" presetSubtype="0" fill="hold" nodeType="withEffect">
                                  <p:stCondLst>
                                    <p:cond delay="15000"/>
                                  </p:stCondLst>
                                  <p:childTnLst>
                                    <p:set>
                                      <p:cBhvr>
                                        <p:cTn id="168" dur="1" fill="hold">
                                          <p:stCondLst>
                                            <p:cond delay="0"/>
                                          </p:stCondLst>
                                        </p:cTn>
                                        <p:tgtEl>
                                          <p:spTgt spid="19"/>
                                        </p:tgtEl>
                                        <p:attrNameLst>
                                          <p:attrName>style.visibility</p:attrName>
                                        </p:attrNameLst>
                                      </p:cBhvr>
                                      <p:to>
                                        <p:strVal val="visible"/>
                                      </p:to>
                                    </p:set>
                                  </p:childTnLst>
                                </p:cTn>
                              </p:par>
                            </p:childTnLst>
                          </p:cTn>
                        </p:par>
                        <p:par>
                          <p:cTn id="169" fill="hold">
                            <p:stCondLst>
                              <p:cond delay="495020"/>
                            </p:stCondLst>
                            <p:childTnLst>
                              <p:par>
                                <p:cTn id="170" presetID="1" presetClass="exit" presetSubtype="0" fill="hold" nodeType="afterEffect">
                                  <p:stCondLst>
                                    <p:cond delay="15000"/>
                                  </p:stCondLst>
                                  <p:childTnLst>
                                    <p:set>
                                      <p:cBhvr>
                                        <p:cTn id="171" dur="1" fill="hold">
                                          <p:stCondLst>
                                            <p:cond delay="0"/>
                                          </p:stCondLst>
                                        </p:cTn>
                                        <p:tgtEl>
                                          <p:spTgt spid="19"/>
                                        </p:tgtEl>
                                        <p:attrNameLst>
                                          <p:attrName>style.visibility</p:attrName>
                                        </p:attrNameLst>
                                      </p:cBhvr>
                                      <p:to>
                                        <p:strVal val="hidden"/>
                                      </p:to>
                                    </p:set>
                                  </p:childTnLst>
                                </p:cTn>
                              </p:par>
                              <p:par>
                                <p:cTn id="172" presetID="1" presetClass="entr" presetSubtype="0" fill="hold" nodeType="withEffect">
                                  <p:stCondLst>
                                    <p:cond delay="15000"/>
                                  </p:stCondLst>
                                  <p:childTnLst>
                                    <p:set>
                                      <p:cBhvr>
                                        <p:cTn id="173" dur="1" fill="hold">
                                          <p:stCondLst>
                                            <p:cond delay="0"/>
                                          </p:stCondLst>
                                        </p:cTn>
                                        <p:tgtEl>
                                          <p:spTgt spid="34"/>
                                        </p:tgtEl>
                                        <p:attrNameLst>
                                          <p:attrName>style.visibility</p:attrName>
                                        </p:attrNameLst>
                                      </p:cBhvr>
                                      <p:to>
                                        <p:strVal val="visible"/>
                                      </p:to>
                                    </p:set>
                                  </p:childTnLst>
                                </p:cTn>
                              </p:par>
                            </p:childTnLst>
                          </p:cTn>
                        </p:par>
                        <p:par>
                          <p:cTn id="174" fill="hold">
                            <p:stCondLst>
                              <p:cond delay="510020"/>
                            </p:stCondLst>
                            <p:childTnLst>
                              <p:par>
                                <p:cTn id="175" presetID="1" presetClass="exit" presetSubtype="0" fill="hold" nodeType="afterEffect">
                                  <p:stCondLst>
                                    <p:cond delay="15000"/>
                                  </p:stCondLst>
                                  <p:childTnLst>
                                    <p:set>
                                      <p:cBhvr>
                                        <p:cTn id="176" dur="1" fill="hold">
                                          <p:stCondLst>
                                            <p:cond delay="0"/>
                                          </p:stCondLst>
                                        </p:cTn>
                                        <p:tgtEl>
                                          <p:spTgt spid="34"/>
                                        </p:tgtEl>
                                        <p:attrNameLst>
                                          <p:attrName>style.visibility</p:attrName>
                                        </p:attrNameLst>
                                      </p:cBhvr>
                                      <p:to>
                                        <p:strVal val="hidden"/>
                                      </p:to>
                                    </p:set>
                                  </p:childTnLst>
                                </p:cTn>
                              </p:par>
                              <p:par>
                                <p:cTn id="177" presetID="1" presetClass="entr" presetSubtype="0" fill="hold" nodeType="withEffect">
                                  <p:stCondLst>
                                    <p:cond delay="15000"/>
                                  </p:stCondLst>
                                  <p:childTnLst>
                                    <p:set>
                                      <p:cBhvr>
                                        <p:cTn id="178" dur="1" fill="hold">
                                          <p:stCondLst>
                                            <p:cond delay="0"/>
                                          </p:stCondLst>
                                        </p:cTn>
                                        <p:tgtEl>
                                          <p:spTgt spid="22"/>
                                        </p:tgtEl>
                                        <p:attrNameLst>
                                          <p:attrName>style.visibility</p:attrName>
                                        </p:attrNameLst>
                                      </p:cBhvr>
                                      <p:to>
                                        <p:strVal val="visible"/>
                                      </p:to>
                                    </p:set>
                                  </p:childTnLst>
                                </p:cTn>
                              </p:par>
                            </p:childTnLst>
                          </p:cTn>
                        </p:par>
                        <p:par>
                          <p:cTn id="179" fill="hold">
                            <p:stCondLst>
                              <p:cond delay="525020"/>
                            </p:stCondLst>
                            <p:childTnLst>
                              <p:par>
                                <p:cTn id="180" presetID="1" presetClass="exit" presetSubtype="0" fill="hold" nodeType="afterEffect">
                                  <p:stCondLst>
                                    <p:cond delay="15000"/>
                                  </p:stCondLst>
                                  <p:childTnLst>
                                    <p:set>
                                      <p:cBhvr>
                                        <p:cTn id="181" dur="1" fill="hold">
                                          <p:stCondLst>
                                            <p:cond delay="0"/>
                                          </p:stCondLst>
                                        </p:cTn>
                                        <p:tgtEl>
                                          <p:spTgt spid="22"/>
                                        </p:tgtEl>
                                        <p:attrNameLst>
                                          <p:attrName>style.visibility</p:attrName>
                                        </p:attrNameLst>
                                      </p:cBhvr>
                                      <p:to>
                                        <p:strVal val="hidden"/>
                                      </p:to>
                                    </p:set>
                                  </p:childTnLst>
                                </p:cTn>
                              </p:par>
                              <p:par>
                                <p:cTn id="182" presetID="1" presetClass="entr" presetSubtype="0" fill="hold" nodeType="withEffect">
                                  <p:stCondLst>
                                    <p:cond delay="15000"/>
                                  </p:stCondLst>
                                  <p:childTnLst>
                                    <p:set>
                                      <p:cBhvr>
                                        <p:cTn id="183" dur="1" fill="hold">
                                          <p:stCondLst>
                                            <p:cond delay="0"/>
                                          </p:stCondLst>
                                        </p:cTn>
                                        <p:tgtEl>
                                          <p:spTgt spid="25"/>
                                        </p:tgtEl>
                                        <p:attrNameLst>
                                          <p:attrName>style.visibility</p:attrName>
                                        </p:attrNameLst>
                                      </p:cBhvr>
                                      <p:to>
                                        <p:strVal val="visible"/>
                                      </p:to>
                                    </p:set>
                                  </p:childTnLst>
                                </p:cTn>
                              </p:par>
                            </p:childTnLst>
                          </p:cTn>
                        </p:par>
                        <p:par>
                          <p:cTn id="184" fill="hold">
                            <p:stCondLst>
                              <p:cond delay="540020"/>
                            </p:stCondLst>
                            <p:childTnLst>
                              <p:par>
                                <p:cTn id="185" presetID="1" presetClass="exit" presetSubtype="0" fill="hold" nodeType="afterEffect">
                                  <p:stCondLst>
                                    <p:cond delay="15000"/>
                                  </p:stCondLst>
                                  <p:childTnLst>
                                    <p:set>
                                      <p:cBhvr>
                                        <p:cTn id="186" dur="1" fill="hold">
                                          <p:stCondLst>
                                            <p:cond delay="0"/>
                                          </p:stCondLst>
                                        </p:cTn>
                                        <p:tgtEl>
                                          <p:spTgt spid="25"/>
                                        </p:tgtEl>
                                        <p:attrNameLst>
                                          <p:attrName>style.visibility</p:attrName>
                                        </p:attrNameLst>
                                      </p:cBhvr>
                                      <p:to>
                                        <p:strVal val="hidden"/>
                                      </p:to>
                                    </p:set>
                                  </p:childTnLst>
                                </p:cTn>
                              </p:par>
                              <p:par>
                                <p:cTn id="187" presetID="1" presetClass="entr" presetSubtype="0" fill="hold" nodeType="withEffect">
                                  <p:stCondLst>
                                    <p:cond delay="15000"/>
                                  </p:stCondLst>
                                  <p:childTnLst>
                                    <p:set>
                                      <p:cBhvr>
                                        <p:cTn id="188" dur="1" fill="hold">
                                          <p:stCondLst>
                                            <p:cond delay="0"/>
                                          </p:stCondLst>
                                        </p:cTn>
                                        <p:tgtEl>
                                          <p:spTgt spid="40"/>
                                        </p:tgtEl>
                                        <p:attrNameLst>
                                          <p:attrName>style.visibility</p:attrName>
                                        </p:attrNameLst>
                                      </p:cBhvr>
                                      <p:to>
                                        <p:strVal val="visible"/>
                                      </p:to>
                                    </p:set>
                                  </p:childTnLst>
                                </p:cTn>
                              </p:par>
                            </p:childTnLst>
                          </p:cTn>
                        </p:par>
                        <p:par>
                          <p:cTn id="189" fill="hold">
                            <p:stCondLst>
                              <p:cond delay="555020"/>
                            </p:stCondLst>
                            <p:childTnLst>
                              <p:par>
                                <p:cTn id="190" presetID="1" presetClass="exit" presetSubtype="0" fill="hold" nodeType="afterEffect">
                                  <p:stCondLst>
                                    <p:cond delay="15000"/>
                                  </p:stCondLst>
                                  <p:childTnLst>
                                    <p:set>
                                      <p:cBhvr>
                                        <p:cTn id="191" dur="1" fill="hold">
                                          <p:stCondLst>
                                            <p:cond delay="0"/>
                                          </p:stCondLst>
                                        </p:cTn>
                                        <p:tgtEl>
                                          <p:spTgt spid="40"/>
                                        </p:tgtEl>
                                        <p:attrNameLst>
                                          <p:attrName>style.visibility</p:attrName>
                                        </p:attrNameLst>
                                      </p:cBhvr>
                                      <p:to>
                                        <p:strVal val="hidden"/>
                                      </p:to>
                                    </p:set>
                                  </p:childTnLst>
                                </p:cTn>
                              </p:par>
                              <p:par>
                                <p:cTn id="192" presetID="1" presetClass="entr" presetSubtype="0" fill="hold" nodeType="withEffect">
                                  <p:stCondLst>
                                    <p:cond delay="15000"/>
                                  </p:stCondLst>
                                  <p:childTnLst>
                                    <p:set>
                                      <p:cBhvr>
                                        <p:cTn id="193" dur="1" fill="hold">
                                          <p:stCondLst>
                                            <p:cond delay="0"/>
                                          </p:stCondLst>
                                        </p:cTn>
                                        <p:tgtEl>
                                          <p:spTgt spid="2054"/>
                                        </p:tgtEl>
                                        <p:attrNameLst>
                                          <p:attrName>style.visibility</p:attrName>
                                        </p:attrNameLst>
                                      </p:cBhvr>
                                      <p:to>
                                        <p:strVal val="visible"/>
                                      </p:to>
                                    </p:set>
                                  </p:childTnLst>
                                </p:cTn>
                              </p:par>
                            </p:childTnLst>
                          </p:cTn>
                        </p:par>
                        <p:par>
                          <p:cTn id="194" fill="hold">
                            <p:stCondLst>
                              <p:cond delay="570020"/>
                            </p:stCondLst>
                            <p:childTnLst>
                              <p:par>
                                <p:cTn id="195" presetID="1" presetClass="exit" presetSubtype="0" fill="hold" nodeType="afterEffect">
                                  <p:stCondLst>
                                    <p:cond delay="15000"/>
                                  </p:stCondLst>
                                  <p:childTnLst>
                                    <p:set>
                                      <p:cBhvr>
                                        <p:cTn id="196" dur="1" fill="hold">
                                          <p:stCondLst>
                                            <p:cond delay="0"/>
                                          </p:stCondLst>
                                        </p:cTn>
                                        <p:tgtEl>
                                          <p:spTgt spid="20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791E548-71E9-4E48-95EF-028C1F694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EDA866-7A1F-0B1D-5009-BC0D14E33DC0}"/>
              </a:ext>
            </a:extLst>
          </p:cNvPr>
          <p:cNvSpPr>
            <a:spLocks noGrp="1"/>
          </p:cNvSpPr>
          <p:nvPr>
            <p:ph type="title"/>
          </p:nvPr>
        </p:nvSpPr>
        <p:spPr>
          <a:xfrm>
            <a:off x="1484312" y="1284051"/>
            <a:ext cx="2812385" cy="3723836"/>
          </a:xfrm>
        </p:spPr>
        <p:style>
          <a:lnRef idx="3">
            <a:schemeClr val="lt1"/>
          </a:lnRef>
          <a:fillRef idx="1">
            <a:schemeClr val="accent1"/>
          </a:fillRef>
          <a:effectRef idx="1">
            <a:schemeClr val="accent1"/>
          </a:effectRef>
          <a:fontRef idx="minor">
            <a:schemeClr val="lt1"/>
          </a:fontRef>
        </p:style>
        <p:txBody>
          <a:bodyPr>
            <a:normAutofit/>
          </a:bodyPr>
          <a:lstStyle/>
          <a:p>
            <a:r>
              <a:rPr lang="en-US" sz="3600" dirty="0">
                <a:solidFill>
                  <a:srgbClr val="000000"/>
                </a:solidFill>
              </a:rPr>
              <a:t>Higher happiness and overall health</a:t>
            </a:r>
            <a:endParaRPr lang="en-CA" sz="3600" dirty="0">
              <a:solidFill>
                <a:srgbClr val="000000"/>
              </a:solidFill>
            </a:endParaRPr>
          </a:p>
        </p:txBody>
      </p:sp>
      <p:sp useBgFill="1">
        <p:nvSpPr>
          <p:cNvPr id="11" name="Rounded Rectangle 16">
            <a:extLst>
              <a:ext uri="{FF2B5EF4-FFF2-40B4-BE49-F238E27FC236}">
                <a16:creationId xmlns:a16="http://schemas.microsoft.com/office/drawing/2014/main" id="{AAB5649A-D799-4BE2-9913-FFD6F2B4EE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162" y="648931"/>
            <a:ext cx="6881862" cy="5231964"/>
          </a:xfrm>
          <a:prstGeom prst="roundRect">
            <a:avLst>
              <a:gd name="adj" fmla="val 4834"/>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F723DE5-3668-495B-86B4-1F6867DD0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4" name="Freeform 6">
              <a:extLst>
                <a:ext uri="{FF2B5EF4-FFF2-40B4-BE49-F238E27FC236}">
                  <a16:creationId xmlns:a16="http://schemas.microsoft.com/office/drawing/2014/main" id="{DFEC0561-D3E0-4BF7-8C2C-545131D88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15" name="Freeform 7">
              <a:extLst>
                <a:ext uri="{FF2B5EF4-FFF2-40B4-BE49-F238E27FC236}">
                  <a16:creationId xmlns:a16="http://schemas.microsoft.com/office/drawing/2014/main" id="{EE433E0D-9006-435E-A45A-297D9DFB09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6" name="Freeform 8">
              <a:extLst>
                <a:ext uri="{FF2B5EF4-FFF2-40B4-BE49-F238E27FC236}">
                  <a16:creationId xmlns:a16="http://schemas.microsoft.com/office/drawing/2014/main" id="{687BFE96-CA94-4295-8E58-F5EF3CD6B8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7" name="Freeform 9">
              <a:extLst>
                <a:ext uri="{FF2B5EF4-FFF2-40B4-BE49-F238E27FC236}">
                  <a16:creationId xmlns:a16="http://schemas.microsoft.com/office/drawing/2014/main" id="{28D930B4-650A-4397-BDE6-B6B6D85E91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8" name="Freeform 10">
              <a:extLst>
                <a:ext uri="{FF2B5EF4-FFF2-40B4-BE49-F238E27FC236}">
                  <a16:creationId xmlns:a16="http://schemas.microsoft.com/office/drawing/2014/main" id="{9FC696D0-7E2A-40F7-B396-F663111E90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9" name="Freeform 11">
              <a:extLst>
                <a:ext uri="{FF2B5EF4-FFF2-40B4-BE49-F238E27FC236}">
                  <a16:creationId xmlns:a16="http://schemas.microsoft.com/office/drawing/2014/main" id="{9A9A5E92-75F1-46AD-BE2A-814773AA9A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graphicFrame>
        <p:nvGraphicFramePr>
          <p:cNvPr id="5" name="Content Placeholder 2">
            <a:extLst>
              <a:ext uri="{FF2B5EF4-FFF2-40B4-BE49-F238E27FC236}">
                <a16:creationId xmlns:a16="http://schemas.microsoft.com/office/drawing/2014/main" id="{C36E4A9C-4AA7-8465-2861-814EF2C4E04F}"/>
              </a:ext>
            </a:extLst>
          </p:cNvPr>
          <p:cNvGraphicFramePr>
            <a:graphicFrameLocks noGrp="1"/>
          </p:cNvGraphicFramePr>
          <p:nvPr>
            <p:ph idx="1"/>
            <p:extLst>
              <p:ext uri="{D42A27DB-BD31-4B8C-83A1-F6EECF244321}">
                <p14:modId xmlns:p14="http://schemas.microsoft.com/office/powerpoint/2010/main" val="3497456177"/>
              </p:ext>
            </p:extLst>
          </p:nvPr>
        </p:nvGraphicFramePr>
        <p:xfrm>
          <a:off x="4941201" y="992181"/>
          <a:ext cx="6237359" cy="4566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130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48D661B-BAEA-42B3-BEDB-13E01DBA4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5BD2573B-33EA-4868-BD57-87246A078C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8B4C618-777B-4F85-D800-98039C34C58B}"/>
              </a:ext>
            </a:extLst>
          </p:cNvPr>
          <p:cNvSpPr>
            <a:spLocks noGrp="1"/>
          </p:cNvSpPr>
          <p:nvPr>
            <p:ph type="title"/>
          </p:nvPr>
        </p:nvSpPr>
        <p:spPr>
          <a:xfrm>
            <a:off x="535021" y="685800"/>
            <a:ext cx="2639962" cy="5105400"/>
          </a:xfrm>
        </p:spPr>
        <p:txBody>
          <a:bodyPr>
            <a:normAutofit/>
          </a:bodyPr>
          <a:lstStyle/>
          <a:p>
            <a:r>
              <a:rPr lang="en-US">
                <a:solidFill>
                  <a:srgbClr val="FFFFFF"/>
                </a:solidFill>
              </a:rPr>
              <a:t>Mental Health</a:t>
            </a:r>
            <a:endParaRPr lang="en-CA">
              <a:solidFill>
                <a:srgbClr val="FFFFFF"/>
              </a:solidFill>
            </a:endParaRPr>
          </a:p>
        </p:txBody>
      </p:sp>
      <p:grpSp>
        <p:nvGrpSpPr>
          <p:cNvPr id="28" name="Group 27">
            <a:extLst>
              <a:ext uri="{FF2B5EF4-FFF2-40B4-BE49-F238E27FC236}">
                <a16:creationId xmlns:a16="http://schemas.microsoft.com/office/drawing/2014/main" id="{2262EED4-6AA0-4E32-99BF-EC6023E862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9" name="Freeform 6">
              <a:extLst>
                <a:ext uri="{FF2B5EF4-FFF2-40B4-BE49-F238E27FC236}">
                  <a16:creationId xmlns:a16="http://schemas.microsoft.com/office/drawing/2014/main" id="{187BD93B-D7D8-48E9-A408-63B05280F8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30" name="Freeform 7">
              <a:extLst>
                <a:ext uri="{FF2B5EF4-FFF2-40B4-BE49-F238E27FC236}">
                  <a16:creationId xmlns:a16="http://schemas.microsoft.com/office/drawing/2014/main" id="{F1828682-B626-46A2-929D-B464FFAB3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31" name="Freeform 8">
              <a:extLst>
                <a:ext uri="{FF2B5EF4-FFF2-40B4-BE49-F238E27FC236}">
                  <a16:creationId xmlns:a16="http://schemas.microsoft.com/office/drawing/2014/main" id="{276D976C-0C91-4A9D-AB86-D8F3C00F1D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32" name="Freeform 9">
              <a:extLst>
                <a:ext uri="{FF2B5EF4-FFF2-40B4-BE49-F238E27FC236}">
                  <a16:creationId xmlns:a16="http://schemas.microsoft.com/office/drawing/2014/main" id="{AF11B071-D1F5-45C3-808F-25505CF196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33" name="Freeform 10">
              <a:extLst>
                <a:ext uri="{FF2B5EF4-FFF2-40B4-BE49-F238E27FC236}">
                  <a16:creationId xmlns:a16="http://schemas.microsoft.com/office/drawing/2014/main" id="{4D2DF285-724E-413F-A89A-E9014EAF0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34" name="Freeform 11">
              <a:extLst>
                <a:ext uri="{FF2B5EF4-FFF2-40B4-BE49-F238E27FC236}">
                  <a16:creationId xmlns:a16="http://schemas.microsoft.com/office/drawing/2014/main" id="{5305AB29-3364-4389-A321-44024BF214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graphicFrame>
        <p:nvGraphicFramePr>
          <p:cNvPr id="20" name="Content Placeholder 2">
            <a:extLst>
              <a:ext uri="{FF2B5EF4-FFF2-40B4-BE49-F238E27FC236}">
                <a16:creationId xmlns:a16="http://schemas.microsoft.com/office/drawing/2014/main" id="{1CE06C6C-D3ED-0BDC-AB22-E8200B56F22A}"/>
              </a:ext>
            </a:extLst>
          </p:cNvPr>
          <p:cNvGraphicFramePr>
            <a:graphicFrameLocks noGrp="1"/>
          </p:cNvGraphicFramePr>
          <p:nvPr>
            <p:ph idx="1"/>
            <p:extLst>
              <p:ext uri="{D42A27DB-BD31-4B8C-83A1-F6EECF244321}">
                <p14:modId xmlns:p14="http://schemas.microsoft.com/office/powerpoint/2010/main" val="601592017"/>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115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791E548-71E9-4E48-95EF-028C1F694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3D0066-D75D-8BDC-BDCD-6F527DE3DDE0}"/>
              </a:ext>
            </a:extLst>
          </p:cNvPr>
          <p:cNvSpPr>
            <a:spLocks noGrp="1"/>
          </p:cNvSpPr>
          <p:nvPr>
            <p:ph type="title"/>
          </p:nvPr>
        </p:nvSpPr>
        <p:spPr>
          <a:xfrm>
            <a:off x="1484312" y="1284051"/>
            <a:ext cx="2812385" cy="3723836"/>
          </a:xfrm>
        </p:spPr>
        <p:txBody>
          <a:bodyPr>
            <a:normAutofit/>
          </a:bodyPr>
          <a:lstStyle/>
          <a:p>
            <a:r>
              <a:rPr lang="en-US" sz="3600">
                <a:solidFill>
                  <a:srgbClr val="000000"/>
                </a:solidFill>
              </a:rPr>
              <a:t>Physical Activity on Mental Health</a:t>
            </a:r>
            <a:endParaRPr lang="en-CA" sz="3600">
              <a:solidFill>
                <a:srgbClr val="000000"/>
              </a:solidFill>
            </a:endParaRPr>
          </a:p>
        </p:txBody>
      </p:sp>
      <p:sp useBgFill="1">
        <p:nvSpPr>
          <p:cNvPr id="11" name="Rounded Rectangle 16">
            <a:extLst>
              <a:ext uri="{FF2B5EF4-FFF2-40B4-BE49-F238E27FC236}">
                <a16:creationId xmlns:a16="http://schemas.microsoft.com/office/drawing/2014/main" id="{AAB5649A-D799-4BE2-9913-FFD6F2B4EE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162" y="648931"/>
            <a:ext cx="6881862" cy="5231964"/>
          </a:xfrm>
          <a:prstGeom prst="roundRect">
            <a:avLst>
              <a:gd name="adj" fmla="val 4834"/>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F723DE5-3668-495B-86B4-1F6867DD0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4" name="Freeform 6">
              <a:extLst>
                <a:ext uri="{FF2B5EF4-FFF2-40B4-BE49-F238E27FC236}">
                  <a16:creationId xmlns:a16="http://schemas.microsoft.com/office/drawing/2014/main" id="{DFEC0561-D3E0-4BF7-8C2C-545131D88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15" name="Freeform 7">
              <a:extLst>
                <a:ext uri="{FF2B5EF4-FFF2-40B4-BE49-F238E27FC236}">
                  <a16:creationId xmlns:a16="http://schemas.microsoft.com/office/drawing/2014/main" id="{EE433E0D-9006-435E-A45A-297D9DFB09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6" name="Freeform 8">
              <a:extLst>
                <a:ext uri="{FF2B5EF4-FFF2-40B4-BE49-F238E27FC236}">
                  <a16:creationId xmlns:a16="http://schemas.microsoft.com/office/drawing/2014/main" id="{687BFE96-CA94-4295-8E58-F5EF3CD6B8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7" name="Freeform 9">
              <a:extLst>
                <a:ext uri="{FF2B5EF4-FFF2-40B4-BE49-F238E27FC236}">
                  <a16:creationId xmlns:a16="http://schemas.microsoft.com/office/drawing/2014/main" id="{28D930B4-650A-4397-BDE6-B6B6D85E91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8" name="Freeform 10">
              <a:extLst>
                <a:ext uri="{FF2B5EF4-FFF2-40B4-BE49-F238E27FC236}">
                  <a16:creationId xmlns:a16="http://schemas.microsoft.com/office/drawing/2014/main" id="{9FC696D0-7E2A-40F7-B396-F663111E90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9" name="Freeform 11">
              <a:extLst>
                <a:ext uri="{FF2B5EF4-FFF2-40B4-BE49-F238E27FC236}">
                  <a16:creationId xmlns:a16="http://schemas.microsoft.com/office/drawing/2014/main" id="{9A9A5E92-75F1-46AD-BE2A-814773AA9A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graphicFrame>
        <p:nvGraphicFramePr>
          <p:cNvPr id="5" name="Content Placeholder 2">
            <a:extLst>
              <a:ext uri="{FF2B5EF4-FFF2-40B4-BE49-F238E27FC236}">
                <a16:creationId xmlns:a16="http://schemas.microsoft.com/office/drawing/2014/main" id="{4749DF40-69E3-2F21-20E1-B63FD5732CDF}"/>
              </a:ext>
            </a:extLst>
          </p:cNvPr>
          <p:cNvGraphicFramePr>
            <a:graphicFrameLocks noGrp="1"/>
          </p:cNvGraphicFramePr>
          <p:nvPr>
            <p:ph idx="1"/>
            <p:extLst>
              <p:ext uri="{D42A27DB-BD31-4B8C-83A1-F6EECF244321}">
                <p14:modId xmlns:p14="http://schemas.microsoft.com/office/powerpoint/2010/main" val="4068885088"/>
              </p:ext>
            </p:extLst>
          </p:nvPr>
        </p:nvGraphicFramePr>
        <p:xfrm>
          <a:off x="4941201" y="992181"/>
          <a:ext cx="6237359" cy="4566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2081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1D7C1-BDD4-D00B-AC26-AC000B3E7829}"/>
              </a:ext>
            </a:extLst>
          </p:cNvPr>
          <p:cNvSpPr>
            <a:spLocks noGrp="1"/>
          </p:cNvSpPr>
          <p:nvPr>
            <p:ph type="title"/>
          </p:nvPr>
        </p:nvSpPr>
        <p:spPr>
          <a:xfrm>
            <a:off x="1760706" y="685800"/>
            <a:ext cx="9742318" cy="1752599"/>
          </a:xfrm>
        </p:spPr>
        <p:txBody>
          <a:bodyPr>
            <a:normAutofit/>
          </a:bodyPr>
          <a:lstStyle/>
          <a:p>
            <a:r>
              <a:rPr lang="en-US" dirty="0"/>
              <a:t>How Does Physical Activity Influence Mental Health?</a:t>
            </a:r>
            <a:endParaRPr lang="en-CA" dirty="0"/>
          </a:p>
        </p:txBody>
      </p:sp>
      <p:graphicFrame>
        <p:nvGraphicFramePr>
          <p:cNvPr id="4" name="Content Placeholder 3">
            <a:extLst>
              <a:ext uri="{FF2B5EF4-FFF2-40B4-BE49-F238E27FC236}">
                <a16:creationId xmlns:a16="http://schemas.microsoft.com/office/drawing/2014/main" id="{5883AB7D-A261-CCF4-0D19-314CBCDD48D9}"/>
              </a:ext>
            </a:extLst>
          </p:cNvPr>
          <p:cNvGraphicFramePr>
            <a:graphicFrameLocks noGrp="1"/>
          </p:cNvGraphicFramePr>
          <p:nvPr>
            <p:ph idx="1"/>
            <p:extLst>
              <p:ext uri="{D42A27DB-BD31-4B8C-83A1-F6EECF244321}">
                <p14:modId xmlns:p14="http://schemas.microsoft.com/office/powerpoint/2010/main" val="2255069977"/>
              </p:ext>
            </p:extLst>
          </p:nvPr>
        </p:nvGraphicFramePr>
        <p:xfrm>
          <a:off x="1760705" y="2694562"/>
          <a:ext cx="9742319" cy="3096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3">
            <a:extLst>
              <a:ext uri="{FF2B5EF4-FFF2-40B4-BE49-F238E27FC236}">
                <a16:creationId xmlns:a16="http://schemas.microsoft.com/office/drawing/2014/main" id="{EB9AD8DC-E4C0-C6ED-1009-D9FA46265172}"/>
              </a:ext>
            </a:extLst>
          </p:cNvPr>
          <p:cNvGraphicFramePr>
            <a:graphicFrameLocks/>
          </p:cNvGraphicFramePr>
          <p:nvPr>
            <p:extLst>
              <p:ext uri="{D42A27DB-BD31-4B8C-83A1-F6EECF244321}">
                <p14:modId xmlns:p14="http://schemas.microsoft.com/office/powerpoint/2010/main" val="2242282301"/>
              </p:ext>
            </p:extLst>
          </p:nvPr>
        </p:nvGraphicFramePr>
        <p:xfrm>
          <a:off x="4897587" y="3520868"/>
          <a:ext cx="3468553" cy="14271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37759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A7CF7-ECF3-9B97-94ED-269605181B70}"/>
              </a:ext>
            </a:extLst>
          </p:cNvPr>
          <p:cNvSpPr>
            <a:spLocks noGrp="1"/>
          </p:cNvSpPr>
          <p:nvPr>
            <p:ph type="title"/>
          </p:nvPr>
        </p:nvSpPr>
        <p:spPr>
          <a:xfrm>
            <a:off x="1770132" y="409411"/>
            <a:ext cx="9742318" cy="1384980"/>
          </a:xfrm>
        </p:spPr>
        <p:txBody>
          <a:bodyPr>
            <a:normAutofit/>
          </a:bodyPr>
          <a:lstStyle/>
          <a:p>
            <a:r>
              <a:rPr lang="en-US" dirty="0"/>
              <a:t>How to Become More Active</a:t>
            </a:r>
            <a:endParaRPr lang="en-CA" dirty="0"/>
          </a:p>
        </p:txBody>
      </p:sp>
      <p:graphicFrame>
        <p:nvGraphicFramePr>
          <p:cNvPr id="23" name="Content Placeholder 2">
            <a:extLst>
              <a:ext uri="{FF2B5EF4-FFF2-40B4-BE49-F238E27FC236}">
                <a16:creationId xmlns:a16="http://schemas.microsoft.com/office/drawing/2014/main" id="{BEDA285A-7064-F4DE-C20A-D546D93CD953}"/>
              </a:ext>
            </a:extLst>
          </p:cNvPr>
          <p:cNvGraphicFramePr>
            <a:graphicFrameLocks noGrp="1"/>
          </p:cNvGraphicFramePr>
          <p:nvPr>
            <p:ph idx="1"/>
            <p:extLst>
              <p:ext uri="{D42A27DB-BD31-4B8C-83A1-F6EECF244321}">
                <p14:modId xmlns:p14="http://schemas.microsoft.com/office/powerpoint/2010/main" val="3377361659"/>
              </p:ext>
            </p:extLst>
          </p:nvPr>
        </p:nvGraphicFramePr>
        <p:xfrm>
          <a:off x="1611984" y="1794391"/>
          <a:ext cx="10143241" cy="4314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39079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616B3DC-C165-433D-9187-62DCC0E317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11" name="Freeform 6">
              <a:extLst>
                <a:ext uri="{FF2B5EF4-FFF2-40B4-BE49-F238E27FC236}">
                  <a16:creationId xmlns:a16="http://schemas.microsoft.com/office/drawing/2014/main" id="{97E1BF84-9824-4B0E-98DF-F0F7181DD0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CA"/>
            </a:p>
          </p:txBody>
        </p:sp>
        <p:sp>
          <p:nvSpPr>
            <p:cNvPr id="12" name="Freeform 7">
              <a:extLst>
                <a:ext uri="{FF2B5EF4-FFF2-40B4-BE49-F238E27FC236}">
                  <a16:creationId xmlns:a16="http://schemas.microsoft.com/office/drawing/2014/main" id="{A85FA340-7392-4303-9707-A12F45A46F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CA"/>
            </a:p>
          </p:txBody>
        </p:sp>
        <p:sp>
          <p:nvSpPr>
            <p:cNvPr id="13" name="Freeform 9">
              <a:extLst>
                <a:ext uri="{FF2B5EF4-FFF2-40B4-BE49-F238E27FC236}">
                  <a16:creationId xmlns:a16="http://schemas.microsoft.com/office/drawing/2014/main" id="{758A9051-2BD9-4868-8B84-344752FA2F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CA"/>
            </a:p>
          </p:txBody>
        </p:sp>
        <p:sp>
          <p:nvSpPr>
            <p:cNvPr id="14" name="Freeform 10">
              <a:extLst>
                <a:ext uri="{FF2B5EF4-FFF2-40B4-BE49-F238E27FC236}">
                  <a16:creationId xmlns:a16="http://schemas.microsoft.com/office/drawing/2014/main" id="{58264C49-3539-4CBD-8F11-1106C8B878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CA"/>
            </a:p>
          </p:txBody>
        </p:sp>
        <p:sp>
          <p:nvSpPr>
            <p:cNvPr id="15" name="Freeform 11">
              <a:extLst>
                <a:ext uri="{FF2B5EF4-FFF2-40B4-BE49-F238E27FC236}">
                  <a16:creationId xmlns:a16="http://schemas.microsoft.com/office/drawing/2014/main" id="{DE862133-5C7E-4B32-9786-0B33BC51A7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CA"/>
            </a:p>
          </p:txBody>
        </p:sp>
        <p:sp>
          <p:nvSpPr>
            <p:cNvPr id="16" name="Freeform 12">
              <a:extLst>
                <a:ext uri="{FF2B5EF4-FFF2-40B4-BE49-F238E27FC236}">
                  <a16:creationId xmlns:a16="http://schemas.microsoft.com/office/drawing/2014/main" id="{90925F6C-DF03-4707-9176-6049F049B5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CA"/>
            </a:p>
          </p:txBody>
        </p:sp>
      </p:grpSp>
      <p:sp>
        <p:nvSpPr>
          <p:cNvPr id="2" name="Title 1">
            <a:extLst>
              <a:ext uri="{FF2B5EF4-FFF2-40B4-BE49-F238E27FC236}">
                <a16:creationId xmlns:a16="http://schemas.microsoft.com/office/drawing/2014/main" id="{968F1A2B-D1A1-D103-D85C-D92AF44EC60A}"/>
              </a:ext>
            </a:extLst>
          </p:cNvPr>
          <p:cNvSpPr>
            <a:spLocks noGrp="1"/>
          </p:cNvSpPr>
          <p:nvPr>
            <p:ph type="title"/>
          </p:nvPr>
        </p:nvSpPr>
        <p:spPr>
          <a:xfrm>
            <a:off x="2368732" y="659395"/>
            <a:ext cx="4978303" cy="2616199"/>
          </a:xfrm>
        </p:spPr>
        <p:txBody>
          <a:bodyPr vert="horz" lIns="91440" tIns="45720" rIns="91440" bIns="45720" rtlCol="0" anchor="b">
            <a:normAutofit/>
          </a:bodyPr>
          <a:lstStyle/>
          <a:p>
            <a:pPr algn="r"/>
            <a:r>
              <a:rPr lang="en-US" sz="6000" dirty="0"/>
              <a:t>Thank you!</a:t>
            </a:r>
          </a:p>
        </p:txBody>
      </p:sp>
      <p:sp>
        <p:nvSpPr>
          <p:cNvPr id="3" name="Content Placeholder 2">
            <a:extLst>
              <a:ext uri="{FF2B5EF4-FFF2-40B4-BE49-F238E27FC236}">
                <a16:creationId xmlns:a16="http://schemas.microsoft.com/office/drawing/2014/main" id="{9257E4BA-8F68-14B4-83A1-A8E0EF729CC5}"/>
              </a:ext>
            </a:extLst>
          </p:cNvPr>
          <p:cNvSpPr>
            <a:spLocks noGrp="1"/>
          </p:cNvSpPr>
          <p:nvPr>
            <p:ph idx="1"/>
          </p:nvPr>
        </p:nvSpPr>
        <p:spPr>
          <a:xfrm>
            <a:off x="3272631" y="3285119"/>
            <a:ext cx="4080514" cy="1139151"/>
          </a:xfrm>
        </p:spPr>
        <p:txBody>
          <a:bodyPr vert="horz" lIns="91440" tIns="45720" rIns="91440" bIns="45720" rtlCol="0" anchor="t">
            <a:normAutofit/>
          </a:bodyPr>
          <a:lstStyle/>
          <a:p>
            <a:pPr marL="0" indent="0" algn="r">
              <a:buNone/>
            </a:pPr>
            <a:r>
              <a:rPr lang="en-US" sz="3600" dirty="0"/>
              <a:t>Questions?</a:t>
            </a:r>
          </a:p>
        </p:txBody>
      </p:sp>
      <p:sp>
        <p:nvSpPr>
          <p:cNvPr id="18" name="Rounded Rectangle 4">
            <a:extLst>
              <a:ext uri="{FF2B5EF4-FFF2-40B4-BE49-F238E27FC236}">
                <a16:creationId xmlns:a16="http://schemas.microsoft.com/office/drawing/2014/main" id="{260615AE-7DBC-4FF7-9107-9FE957695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648931"/>
            <a:ext cx="3982086" cy="5231964"/>
          </a:xfrm>
          <a:prstGeom prst="roundRect">
            <a:avLst>
              <a:gd name="adj" fmla="val 4834"/>
            </a:avLst>
          </a:prstGeom>
          <a:solidFill>
            <a:schemeClr val="bg1"/>
          </a:solidFill>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Help">
            <a:extLst>
              <a:ext uri="{FF2B5EF4-FFF2-40B4-BE49-F238E27FC236}">
                <a16:creationId xmlns:a16="http://schemas.microsoft.com/office/drawing/2014/main" id="{F41FFEF5-8D11-665E-7FF2-00B570F8A9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73801" y="1614524"/>
            <a:ext cx="3341190" cy="3341190"/>
          </a:xfrm>
          <a:prstGeom prst="rect">
            <a:avLst/>
          </a:prstGeom>
        </p:spPr>
      </p:pic>
    </p:spTree>
    <p:extLst>
      <p:ext uri="{BB962C8B-B14F-4D97-AF65-F5344CB8AC3E}">
        <p14:creationId xmlns:p14="http://schemas.microsoft.com/office/powerpoint/2010/main" val="1445443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98300D-80B4-4198-A7BD-B15BC31C9A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8E19B3C-FEEE-1714-972C-5A52D3A8F63E}"/>
              </a:ext>
            </a:extLst>
          </p:cNvPr>
          <p:cNvPicPr>
            <a:picLocks noChangeAspect="1"/>
          </p:cNvPicPr>
          <p:nvPr/>
        </p:nvPicPr>
        <p:blipFill rotWithShape="1">
          <a:blip r:embed="rId3"/>
          <a:srcRect l="35014" r="1430" b="-1"/>
          <a:stretch/>
        </p:blipFill>
        <p:spPr>
          <a:xfrm>
            <a:off x="20" y="10"/>
            <a:ext cx="5448280" cy="6857990"/>
          </a:xfrm>
          <a:prstGeom prst="rect">
            <a:avLst/>
          </a:prstGeom>
        </p:spPr>
      </p:pic>
      <p:grpSp>
        <p:nvGrpSpPr>
          <p:cNvPr id="11" name="Group 10">
            <a:extLst>
              <a:ext uri="{FF2B5EF4-FFF2-40B4-BE49-F238E27FC236}">
                <a16:creationId xmlns:a16="http://schemas.microsoft.com/office/drawing/2014/main" id="{AEE4B65F-3548-4B65-9353-5B888725B8E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836718" y="0"/>
            <a:ext cx="2611581" cy="6858000"/>
            <a:chOff x="2836718" y="0"/>
            <a:chExt cx="2611581" cy="6858000"/>
          </a:xfrm>
        </p:grpSpPr>
        <p:sp useBgFill="1">
          <p:nvSpPr>
            <p:cNvPr id="12" name="Rectangle 19">
              <a:extLst>
                <a:ext uri="{FF2B5EF4-FFF2-40B4-BE49-F238E27FC236}">
                  <a16:creationId xmlns:a16="http://schemas.microsoft.com/office/drawing/2014/main" id="{E84ABF24-FB51-4950-AA13-9C38FA273D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0"/>
              <a:ext cx="2611581" cy="2554287"/>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2554287">
                  <a:moveTo>
                    <a:pt x="675409" y="0"/>
                  </a:moveTo>
                  <a:lnTo>
                    <a:pt x="2611581" y="0"/>
                  </a:lnTo>
                  <a:lnTo>
                    <a:pt x="2611581" y="2554287"/>
                  </a:lnTo>
                  <a:lnTo>
                    <a:pt x="0" y="2554287"/>
                  </a:lnTo>
                  <a:lnTo>
                    <a:pt x="675409"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20">
              <a:extLst>
                <a:ext uri="{FF2B5EF4-FFF2-40B4-BE49-F238E27FC236}">
                  <a16:creationId xmlns:a16="http://schemas.microsoft.com/office/drawing/2014/main" id="{66B54044-7162-4346-93AF-91F5EF08F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2554287"/>
              <a:ext cx="2611581" cy="4303713"/>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4303713">
                  <a:moveTo>
                    <a:pt x="0" y="0"/>
                  </a:moveTo>
                  <a:lnTo>
                    <a:pt x="2611581" y="0"/>
                  </a:lnTo>
                  <a:lnTo>
                    <a:pt x="2611581" y="4303713"/>
                  </a:lnTo>
                  <a:lnTo>
                    <a:pt x="2171701" y="363869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7EF05D2A-6417-4683-B103-2F6594C7F9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59100" y="-4763"/>
            <a:ext cx="5014912" cy="6862763"/>
            <a:chOff x="2928938" y="-4763"/>
            <a:chExt cx="5014912" cy="6862763"/>
          </a:xfrm>
        </p:grpSpPr>
        <p:sp>
          <p:nvSpPr>
            <p:cNvPr id="16" name="Freeform 6">
              <a:extLst>
                <a:ext uri="{FF2B5EF4-FFF2-40B4-BE49-F238E27FC236}">
                  <a16:creationId xmlns:a16="http://schemas.microsoft.com/office/drawing/2014/main" id="{98F07F70-C0D3-4397-AABB-1B48599EE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CA"/>
            </a:p>
          </p:txBody>
        </p:sp>
        <p:sp>
          <p:nvSpPr>
            <p:cNvPr id="17" name="Freeform 7">
              <a:extLst>
                <a:ext uri="{FF2B5EF4-FFF2-40B4-BE49-F238E27FC236}">
                  <a16:creationId xmlns:a16="http://schemas.microsoft.com/office/drawing/2014/main" id="{DA8D4D12-8066-414D-9ADE-E57A157B13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CA"/>
            </a:p>
          </p:txBody>
        </p:sp>
        <p:sp>
          <p:nvSpPr>
            <p:cNvPr id="18" name="Freeform 9">
              <a:extLst>
                <a:ext uri="{FF2B5EF4-FFF2-40B4-BE49-F238E27FC236}">
                  <a16:creationId xmlns:a16="http://schemas.microsoft.com/office/drawing/2014/main" id="{1B5991B5-30B0-43FC-B480-D46CDADA55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CA"/>
            </a:p>
          </p:txBody>
        </p:sp>
        <p:sp>
          <p:nvSpPr>
            <p:cNvPr id="19" name="Freeform 10">
              <a:extLst>
                <a:ext uri="{FF2B5EF4-FFF2-40B4-BE49-F238E27FC236}">
                  <a16:creationId xmlns:a16="http://schemas.microsoft.com/office/drawing/2014/main" id="{37C3E8EB-F89D-4213-AF06-BEC76C9846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CA"/>
            </a:p>
          </p:txBody>
        </p:sp>
        <p:sp>
          <p:nvSpPr>
            <p:cNvPr id="20" name="Freeform 11">
              <a:extLst>
                <a:ext uri="{FF2B5EF4-FFF2-40B4-BE49-F238E27FC236}">
                  <a16:creationId xmlns:a16="http://schemas.microsoft.com/office/drawing/2014/main" id="{EBEC147A-2E68-4A61-9B16-14DEB275B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CA"/>
            </a:p>
          </p:txBody>
        </p:sp>
        <p:sp>
          <p:nvSpPr>
            <p:cNvPr id="21" name="Freeform 12">
              <a:extLst>
                <a:ext uri="{FF2B5EF4-FFF2-40B4-BE49-F238E27FC236}">
                  <a16:creationId xmlns:a16="http://schemas.microsoft.com/office/drawing/2014/main" id="{60875B87-EA27-4C1C-B44D-CA16609D7A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CA"/>
            </a:p>
          </p:txBody>
        </p:sp>
      </p:grpSp>
      <p:sp>
        <p:nvSpPr>
          <p:cNvPr id="2" name="Title 1">
            <a:extLst>
              <a:ext uri="{FF2B5EF4-FFF2-40B4-BE49-F238E27FC236}">
                <a16:creationId xmlns:a16="http://schemas.microsoft.com/office/drawing/2014/main" id="{8B311102-9657-D1C1-288F-21821987EC37}"/>
              </a:ext>
            </a:extLst>
          </p:cNvPr>
          <p:cNvSpPr>
            <a:spLocks noGrp="1"/>
          </p:cNvSpPr>
          <p:nvPr>
            <p:ph type="ctrTitle"/>
          </p:nvPr>
        </p:nvSpPr>
        <p:spPr>
          <a:xfrm>
            <a:off x="4978399" y="1380068"/>
            <a:ext cx="6524623" cy="2616199"/>
          </a:xfrm>
        </p:spPr>
        <p:txBody>
          <a:bodyPr>
            <a:normAutofit/>
          </a:bodyPr>
          <a:lstStyle/>
          <a:p>
            <a:r>
              <a:rPr lang="en-US" dirty="0"/>
              <a:t>Physical Activity and Mental Health</a:t>
            </a:r>
            <a:endParaRPr lang="en-CA" dirty="0"/>
          </a:p>
        </p:txBody>
      </p:sp>
      <p:sp>
        <p:nvSpPr>
          <p:cNvPr id="3" name="Subtitle 2">
            <a:extLst>
              <a:ext uri="{FF2B5EF4-FFF2-40B4-BE49-F238E27FC236}">
                <a16:creationId xmlns:a16="http://schemas.microsoft.com/office/drawing/2014/main" id="{7ED523E9-8CFE-07FF-57BE-AA3C882E1DD5}"/>
              </a:ext>
            </a:extLst>
          </p:cNvPr>
          <p:cNvSpPr>
            <a:spLocks noGrp="1"/>
          </p:cNvSpPr>
          <p:nvPr>
            <p:ph type="subTitle" idx="1"/>
          </p:nvPr>
        </p:nvSpPr>
        <p:spPr>
          <a:xfrm>
            <a:off x="5560857" y="3996267"/>
            <a:ext cx="5942165" cy="1388534"/>
          </a:xfrm>
        </p:spPr>
        <p:txBody>
          <a:bodyPr>
            <a:normAutofit/>
          </a:bodyPr>
          <a:lstStyle/>
          <a:p>
            <a:pPr>
              <a:lnSpc>
                <a:spcPct val="90000"/>
              </a:lnSpc>
            </a:pPr>
            <a:r>
              <a:rPr lang="en-US" sz="1600"/>
              <a:t>Christine MacKay</a:t>
            </a:r>
          </a:p>
          <a:p>
            <a:pPr>
              <a:lnSpc>
                <a:spcPct val="90000"/>
              </a:lnSpc>
            </a:pPr>
            <a:r>
              <a:rPr lang="en-US" sz="1600"/>
              <a:t>(M.Ed. Counselling Psychology)</a:t>
            </a:r>
          </a:p>
          <a:p>
            <a:pPr>
              <a:lnSpc>
                <a:spcPct val="90000"/>
              </a:lnSpc>
            </a:pPr>
            <a:r>
              <a:rPr lang="en-US" sz="1600"/>
              <a:t>Supervisor: Dr. Danny </a:t>
            </a:r>
            <a:r>
              <a:rPr lang="en-US" sz="1600" err="1"/>
              <a:t>Balderson</a:t>
            </a:r>
            <a:endParaRPr lang="en-US" sz="1600"/>
          </a:p>
          <a:p>
            <a:pPr>
              <a:lnSpc>
                <a:spcPct val="90000"/>
              </a:lnSpc>
            </a:pPr>
            <a:r>
              <a:rPr lang="en-US" sz="1600"/>
              <a:t>Committee Member: Dr. Elaine </a:t>
            </a:r>
            <a:r>
              <a:rPr lang="en-US" sz="1600" err="1"/>
              <a:t>Greidanus</a:t>
            </a:r>
            <a:endParaRPr lang="en-CA" sz="1600"/>
          </a:p>
        </p:txBody>
      </p:sp>
    </p:spTree>
    <p:extLst>
      <p:ext uri="{BB962C8B-B14F-4D97-AF65-F5344CB8AC3E}">
        <p14:creationId xmlns:p14="http://schemas.microsoft.com/office/powerpoint/2010/main" val="389577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lasses on top of a book">
            <a:extLst>
              <a:ext uri="{FF2B5EF4-FFF2-40B4-BE49-F238E27FC236}">
                <a16:creationId xmlns:a16="http://schemas.microsoft.com/office/drawing/2014/main" id="{11DB5397-7C20-D791-BF73-8682DCC78C8B}"/>
              </a:ext>
            </a:extLst>
          </p:cNvPr>
          <p:cNvPicPr>
            <a:picLocks noChangeAspect="1"/>
          </p:cNvPicPr>
          <p:nvPr/>
        </p:nvPicPr>
        <p:blipFill rotWithShape="1">
          <a:blip r:embed="rId4"/>
          <a:srcRect l="11738" r="37071" b="-1"/>
          <a:stretch/>
        </p:blipFill>
        <p:spPr>
          <a:xfrm>
            <a:off x="6892924" y="10"/>
            <a:ext cx="5299077" cy="68579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11" name="Group 10">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12"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13"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4"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5"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6"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7"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sp>
        <p:nvSpPr>
          <p:cNvPr id="2" name="Title 1">
            <a:extLst>
              <a:ext uri="{FF2B5EF4-FFF2-40B4-BE49-F238E27FC236}">
                <a16:creationId xmlns:a16="http://schemas.microsoft.com/office/drawing/2014/main" id="{7C1E0695-D251-9926-E448-2E5A86D7CD75}"/>
              </a:ext>
            </a:extLst>
          </p:cNvPr>
          <p:cNvSpPr>
            <a:spLocks noGrp="1"/>
          </p:cNvSpPr>
          <p:nvPr>
            <p:ph type="title"/>
          </p:nvPr>
        </p:nvSpPr>
        <p:spPr>
          <a:xfrm>
            <a:off x="972080" y="685800"/>
            <a:ext cx="5260680" cy="1752599"/>
          </a:xfrm>
        </p:spPr>
        <p:txBody>
          <a:bodyPr>
            <a:normAutofit/>
          </a:bodyPr>
          <a:lstStyle/>
          <a:p>
            <a:pPr algn="l"/>
            <a:r>
              <a:rPr lang="en-US" dirty="0"/>
              <a:t>About me!</a:t>
            </a:r>
            <a:endParaRPr lang="en-CA"/>
          </a:p>
        </p:txBody>
      </p:sp>
      <p:sp>
        <p:nvSpPr>
          <p:cNvPr id="3" name="Content Placeholder 2">
            <a:extLst>
              <a:ext uri="{FF2B5EF4-FFF2-40B4-BE49-F238E27FC236}">
                <a16:creationId xmlns:a16="http://schemas.microsoft.com/office/drawing/2014/main" id="{A75585E7-3E93-4CC4-56E9-ACA75426404F}"/>
              </a:ext>
            </a:extLst>
          </p:cNvPr>
          <p:cNvSpPr>
            <a:spLocks noGrp="1"/>
          </p:cNvSpPr>
          <p:nvPr>
            <p:ph idx="1"/>
          </p:nvPr>
        </p:nvSpPr>
        <p:spPr>
          <a:xfrm>
            <a:off x="643468" y="2666999"/>
            <a:ext cx="5260680" cy="3124201"/>
          </a:xfrm>
        </p:spPr>
        <p:txBody>
          <a:bodyPr>
            <a:normAutofit/>
          </a:bodyPr>
          <a:lstStyle/>
          <a:p>
            <a:r>
              <a:rPr lang="en-US" sz="2000"/>
              <a:t>M.Ed. In Counselling Psychology student</a:t>
            </a:r>
          </a:p>
          <a:p>
            <a:r>
              <a:rPr lang="en-US" sz="2000"/>
              <a:t>Competitive athlete (gymnastics and curling)</a:t>
            </a:r>
          </a:p>
          <a:p>
            <a:r>
              <a:rPr lang="en-CA" sz="2000"/>
              <a:t>Personal and research-based experiences </a:t>
            </a:r>
          </a:p>
          <a:p>
            <a:r>
              <a:rPr lang="en-CA" sz="2000"/>
              <a:t>Passionate about the mind-body connection</a:t>
            </a:r>
          </a:p>
        </p:txBody>
      </p:sp>
    </p:spTree>
    <p:extLst>
      <p:ext uri="{BB962C8B-B14F-4D97-AF65-F5344CB8AC3E}">
        <p14:creationId xmlns:p14="http://schemas.microsoft.com/office/powerpoint/2010/main" val="4278058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50ACFDB9-9240-8181-F10F-AE814C4638BF}"/>
            </a:ext>
          </a:extLst>
        </p:cNvPr>
        <p:cNvGrpSpPr/>
        <p:nvPr/>
      </p:nvGrpSpPr>
      <p:grpSpPr>
        <a:xfrm>
          <a:off x="0" y="0"/>
          <a:ext cx="0" cy="0"/>
          <a:chOff x="0" y="0"/>
          <a:chExt cx="0" cy="0"/>
        </a:xfrm>
      </p:grpSpPr>
      <p:grpSp>
        <p:nvGrpSpPr>
          <p:cNvPr id="45" name="Group 44">
            <a:extLst>
              <a:ext uri="{FF2B5EF4-FFF2-40B4-BE49-F238E27FC236}">
                <a16:creationId xmlns:a16="http://schemas.microsoft.com/office/drawing/2014/main" id="{089D35B1-0ED5-4358-8CAE-A9E49412AA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46" name="Freeform 6">
              <a:extLst>
                <a:ext uri="{FF2B5EF4-FFF2-40B4-BE49-F238E27FC236}">
                  <a16:creationId xmlns:a16="http://schemas.microsoft.com/office/drawing/2014/main" id="{DDEF6545-5A42-469E-8778-86CA01CD4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47" name="Freeform 7">
              <a:extLst>
                <a:ext uri="{FF2B5EF4-FFF2-40B4-BE49-F238E27FC236}">
                  <a16:creationId xmlns:a16="http://schemas.microsoft.com/office/drawing/2014/main" id="{3B08853F-842C-4D0A-9A89-D05CB3990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48" name="Freeform 8">
              <a:extLst>
                <a:ext uri="{FF2B5EF4-FFF2-40B4-BE49-F238E27FC236}">
                  <a16:creationId xmlns:a16="http://schemas.microsoft.com/office/drawing/2014/main" id="{A436FB18-2D01-4AAB-AD10-2D1208310F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49" name="Freeform 9">
              <a:extLst>
                <a:ext uri="{FF2B5EF4-FFF2-40B4-BE49-F238E27FC236}">
                  <a16:creationId xmlns:a16="http://schemas.microsoft.com/office/drawing/2014/main" id="{9EFB8341-7A7B-46E4-AF94-689147AD0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50" name="Freeform 10">
              <a:extLst>
                <a:ext uri="{FF2B5EF4-FFF2-40B4-BE49-F238E27FC236}">
                  <a16:creationId xmlns:a16="http://schemas.microsoft.com/office/drawing/2014/main" id="{C4D84136-7804-4605-AC9F-238A3665E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51" name="Freeform 11">
              <a:extLst>
                <a:ext uri="{FF2B5EF4-FFF2-40B4-BE49-F238E27FC236}">
                  <a16:creationId xmlns:a16="http://schemas.microsoft.com/office/drawing/2014/main" id="{4EC6F81C-51C2-4A6F-8B94-562DA67362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sp>
        <p:nvSpPr>
          <p:cNvPr id="53" name="Rectangle 52">
            <a:extLst>
              <a:ext uri="{FF2B5EF4-FFF2-40B4-BE49-F238E27FC236}">
                <a16:creationId xmlns:a16="http://schemas.microsoft.com/office/drawing/2014/main" id="{7FF78026-DEBB-4D5A-9A4E-872456603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16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E05E1684-CF44-4EAD-B3A4-FCE98461F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B7D8C809-F569-8DFD-FF55-BB442B79498D}"/>
              </a:ext>
            </a:extLst>
          </p:cNvPr>
          <p:cNvSpPr txBox="1"/>
          <p:nvPr/>
        </p:nvSpPr>
        <p:spPr>
          <a:xfrm>
            <a:off x="7242379" y="6433304"/>
            <a:ext cx="6094428" cy="369332"/>
          </a:xfrm>
          <a:prstGeom prst="rect">
            <a:avLst/>
          </a:prstGeom>
          <a:noFill/>
        </p:spPr>
        <p:txBody>
          <a:bodyPr wrap="square">
            <a:spAutoFit/>
          </a:bodyPr>
          <a:lstStyle/>
          <a:p>
            <a:r>
              <a:rPr lang="en-US" sz="900" dirty="0">
                <a:effectLst/>
                <a:latin typeface="Times New Roman" panose="02020603050405020304" pitchFamily="18" charset="0"/>
                <a:ea typeface="Times New Roman" panose="02020603050405020304" pitchFamily="18" charset="0"/>
              </a:rPr>
              <a:t>Hettler, B. (1976). </a:t>
            </a:r>
            <a:r>
              <a:rPr lang="en-US" sz="900" i="1" dirty="0">
                <a:effectLst/>
                <a:latin typeface="Times New Roman" panose="02020603050405020304" pitchFamily="18" charset="0"/>
                <a:ea typeface="Times New Roman" panose="02020603050405020304" pitchFamily="18" charset="0"/>
              </a:rPr>
              <a:t>The six dimensions of wellness model</a:t>
            </a:r>
            <a:r>
              <a:rPr lang="en-US" sz="900" dirty="0">
                <a:effectLst/>
                <a:latin typeface="Times New Roman" panose="02020603050405020304" pitchFamily="18" charset="0"/>
                <a:ea typeface="Times New Roman" panose="02020603050405020304" pitchFamily="18" charset="0"/>
              </a:rPr>
              <a:t>. National Wellness Institute. https://cdn.ymaws.com/members.nationalwellness.org/resource/resmgr/pdfs/sixdimensionsfactsheet.pdf </a:t>
            </a:r>
            <a:endParaRPr lang="en-CA" sz="900" dirty="0">
              <a:effectLst/>
              <a:latin typeface="Times New Roman" panose="02020603050405020304" pitchFamily="18" charset="0"/>
              <a:ea typeface="Times New Roman" panose="02020603050405020304" pitchFamily="18" charset="0"/>
            </a:endParaRPr>
          </a:p>
        </p:txBody>
      </p:sp>
      <p:sp>
        <p:nvSpPr>
          <p:cNvPr id="37" name="Arrow: Left 36">
            <a:extLst>
              <a:ext uri="{FF2B5EF4-FFF2-40B4-BE49-F238E27FC236}">
                <a16:creationId xmlns:a16="http://schemas.microsoft.com/office/drawing/2014/main" id="{E9CD970C-5533-1BD9-40F6-353D451853B7}"/>
              </a:ext>
            </a:extLst>
          </p:cNvPr>
          <p:cNvSpPr/>
          <p:nvPr/>
        </p:nvSpPr>
        <p:spPr>
          <a:xfrm rot="19800000">
            <a:off x="8666438" y="1069952"/>
            <a:ext cx="1772383" cy="116937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99CD9556-A63C-F72F-AFE5-D527675E83CE}"/>
              </a:ext>
            </a:extLst>
          </p:cNvPr>
          <p:cNvPicPr>
            <a:picLocks noChangeAspect="1"/>
          </p:cNvPicPr>
          <p:nvPr/>
        </p:nvPicPr>
        <p:blipFill>
          <a:blip r:embed="rId4"/>
          <a:stretch>
            <a:fillRect/>
          </a:stretch>
        </p:blipFill>
        <p:spPr>
          <a:xfrm>
            <a:off x="2763810" y="498085"/>
            <a:ext cx="6664381" cy="5861831"/>
          </a:xfrm>
          <a:prstGeom prst="rect">
            <a:avLst/>
          </a:prstGeom>
        </p:spPr>
      </p:pic>
      <p:sp>
        <p:nvSpPr>
          <p:cNvPr id="7" name="Trapezoid 6">
            <a:extLst>
              <a:ext uri="{FF2B5EF4-FFF2-40B4-BE49-F238E27FC236}">
                <a16:creationId xmlns:a16="http://schemas.microsoft.com/office/drawing/2014/main" id="{93F4D51B-0A87-42BA-C5D2-C525CE434ACB}"/>
              </a:ext>
            </a:extLst>
          </p:cNvPr>
          <p:cNvSpPr/>
          <p:nvPr/>
        </p:nvSpPr>
        <p:spPr>
          <a:xfrm rot="7200000">
            <a:off x="3020520" y="1782630"/>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rapezoid 7">
            <a:extLst>
              <a:ext uri="{FF2B5EF4-FFF2-40B4-BE49-F238E27FC236}">
                <a16:creationId xmlns:a16="http://schemas.microsoft.com/office/drawing/2014/main" id="{9FB8AA8B-4DF9-3D1E-E87A-124C0769FAB8}"/>
              </a:ext>
            </a:extLst>
          </p:cNvPr>
          <p:cNvSpPr/>
          <p:nvPr/>
        </p:nvSpPr>
        <p:spPr>
          <a:xfrm rot="3600000">
            <a:off x="3021174" y="3596356"/>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rapezoid 8">
            <a:extLst>
              <a:ext uri="{FF2B5EF4-FFF2-40B4-BE49-F238E27FC236}">
                <a16:creationId xmlns:a16="http://schemas.microsoft.com/office/drawing/2014/main" id="{B8FA6983-AA15-BBEF-E487-0C3B9C10B5AD}"/>
              </a:ext>
            </a:extLst>
          </p:cNvPr>
          <p:cNvSpPr/>
          <p:nvPr/>
        </p:nvSpPr>
        <p:spPr>
          <a:xfrm>
            <a:off x="4595692" y="4497878"/>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rapezoid 9">
            <a:extLst>
              <a:ext uri="{FF2B5EF4-FFF2-40B4-BE49-F238E27FC236}">
                <a16:creationId xmlns:a16="http://schemas.microsoft.com/office/drawing/2014/main" id="{BD8A10E9-90D9-BE23-4C87-CEBCE348B3E4}"/>
              </a:ext>
            </a:extLst>
          </p:cNvPr>
          <p:cNvSpPr/>
          <p:nvPr/>
        </p:nvSpPr>
        <p:spPr>
          <a:xfrm rot="18000000">
            <a:off x="6168883" y="3582060"/>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rapezoid 10">
            <a:extLst>
              <a:ext uri="{FF2B5EF4-FFF2-40B4-BE49-F238E27FC236}">
                <a16:creationId xmlns:a16="http://schemas.microsoft.com/office/drawing/2014/main" id="{7E4B4D02-822F-828D-5FC1-2EA23EB31AFE}"/>
              </a:ext>
            </a:extLst>
          </p:cNvPr>
          <p:cNvSpPr/>
          <p:nvPr/>
        </p:nvSpPr>
        <p:spPr>
          <a:xfrm rot="10800000">
            <a:off x="4589939" y="874108"/>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rapezoid 11">
            <a:extLst>
              <a:ext uri="{FF2B5EF4-FFF2-40B4-BE49-F238E27FC236}">
                <a16:creationId xmlns:a16="http://schemas.microsoft.com/office/drawing/2014/main" id="{23567F6B-442D-8B78-8E90-7306DD091C35}"/>
              </a:ext>
            </a:extLst>
          </p:cNvPr>
          <p:cNvSpPr/>
          <p:nvPr/>
        </p:nvSpPr>
        <p:spPr>
          <a:xfrm rot="14400000">
            <a:off x="6165539" y="1773296"/>
            <a:ext cx="3000615" cy="1623873"/>
          </a:xfrm>
          <a:prstGeom prst="trapezoid">
            <a:avLst>
              <a:gd name="adj" fmla="val 5903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extBox 1">
            <a:extLst>
              <a:ext uri="{FF2B5EF4-FFF2-40B4-BE49-F238E27FC236}">
                <a16:creationId xmlns:a16="http://schemas.microsoft.com/office/drawing/2014/main" id="{DEF0B431-B83A-C980-46B9-FD0C06485647}"/>
              </a:ext>
            </a:extLst>
          </p:cNvPr>
          <p:cNvSpPr txBox="1"/>
          <p:nvPr/>
        </p:nvSpPr>
        <p:spPr>
          <a:xfrm>
            <a:off x="1968074" y="521052"/>
            <a:ext cx="2029741" cy="646331"/>
          </a:xfrm>
          <a:prstGeom prst="rect">
            <a:avLst/>
          </a:prstGeom>
          <a:noFill/>
          <a:ln w="28575">
            <a:solidFill>
              <a:schemeClr val="accent3"/>
            </a:solidFill>
          </a:ln>
        </p:spPr>
        <p:txBody>
          <a:bodyPr wrap="square" rtlCol="0">
            <a:spAutoFit/>
          </a:bodyPr>
          <a:lstStyle/>
          <a:p>
            <a:pPr algn="ctr"/>
            <a:r>
              <a:rPr lang="en-US" dirty="0"/>
              <a:t>Occupational – career satisfaction</a:t>
            </a:r>
            <a:endParaRPr lang="en-CA" dirty="0"/>
          </a:p>
        </p:txBody>
      </p:sp>
      <p:sp>
        <p:nvSpPr>
          <p:cNvPr id="3" name="TextBox 2">
            <a:extLst>
              <a:ext uri="{FF2B5EF4-FFF2-40B4-BE49-F238E27FC236}">
                <a16:creationId xmlns:a16="http://schemas.microsoft.com/office/drawing/2014/main" id="{790C4E54-37F3-803B-F447-AF9A4A9263EA}"/>
              </a:ext>
            </a:extLst>
          </p:cNvPr>
          <p:cNvSpPr txBox="1"/>
          <p:nvPr/>
        </p:nvSpPr>
        <p:spPr>
          <a:xfrm>
            <a:off x="1359060" y="1724510"/>
            <a:ext cx="2029741" cy="646331"/>
          </a:xfrm>
          <a:prstGeom prst="rect">
            <a:avLst/>
          </a:prstGeom>
          <a:noFill/>
          <a:ln w="28575">
            <a:solidFill>
              <a:schemeClr val="accent1"/>
            </a:solidFill>
          </a:ln>
        </p:spPr>
        <p:txBody>
          <a:bodyPr wrap="square" rtlCol="0">
            <a:spAutoFit/>
          </a:bodyPr>
          <a:lstStyle/>
          <a:p>
            <a:pPr algn="ctr"/>
            <a:r>
              <a:rPr lang="en-US" dirty="0"/>
              <a:t>Emotional – optimism </a:t>
            </a:r>
          </a:p>
        </p:txBody>
      </p:sp>
      <p:sp>
        <p:nvSpPr>
          <p:cNvPr id="4" name="TextBox 3">
            <a:extLst>
              <a:ext uri="{FF2B5EF4-FFF2-40B4-BE49-F238E27FC236}">
                <a16:creationId xmlns:a16="http://schemas.microsoft.com/office/drawing/2014/main" id="{1973FFDF-FEFF-2299-DE22-81BFB0B4A518}"/>
              </a:ext>
            </a:extLst>
          </p:cNvPr>
          <p:cNvSpPr txBox="1"/>
          <p:nvPr/>
        </p:nvSpPr>
        <p:spPr>
          <a:xfrm>
            <a:off x="690850" y="4174712"/>
            <a:ext cx="2501775" cy="646331"/>
          </a:xfrm>
          <a:prstGeom prst="rect">
            <a:avLst/>
          </a:prstGeom>
          <a:noFill/>
          <a:ln w="28575">
            <a:solidFill>
              <a:schemeClr val="accent3"/>
            </a:solidFill>
          </a:ln>
        </p:spPr>
        <p:txBody>
          <a:bodyPr wrap="square" rtlCol="0">
            <a:spAutoFit/>
          </a:bodyPr>
          <a:lstStyle/>
          <a:p>
            <a:pPr algn="ctr"/>
            <a:r>
              <a:rPr lang="en-US" dirty="0"/>
              <a:t>Spiritual – </a:t>
            </a:r>
          </a:p>
          <a:p>
            <a:pPr algn="ctr"/>
            <a:r>
              <a:rPr lang="en-US" dirty="0"/>
              <a:t>meaning and purpose</a:t>
            </a:r>
          </a:p>
        </p:txBody>
      </p:sp>
      <p:sp>
        <p:nvSpPr>
          <p:cNvPr id="6" name="TextBox 5">
            <a:extLst>
              <a:ext uri="{FF2B5EF4-FFF2-40B4-BE49-F238E27FC236}">
                <a16:creationId xmlns:a16="http://schemas.microsoft.com/office/drawing/2014/main" id="{B9CBAFC2-6E95-82D4-23C8-51BFB481032A}"/>
              </a:ext>
            </a:extLst>
          </p:cNvPr>
          <p:cNvSpPr txBox="1"/>
          <p:nvPr/>
        </p:nvSpPr>
        <p:spPr>
          <a:xfrm>
            <a:off x="1796241" y="5556509"/>
            <a:ext cx="2029741" cy="646331"/>
          </a:xfrm>
          <a:prstGeom prst="rect">
            <a:avLst/>
          </a:prstGeom>
          <a:noFill/>
          <a:ln w="28575">
            <a:solidFill>
              <a:schemeClr val="accent1"/>
            </a:solidFill>
          </a:ln>
        </p:spPr>
        <p:txBody>
          <a:bodyPr wrap="square" rtlCol="0">
            <a:spAutoFit/>
          </a:bodyPr>
          <a:lstStyle/>
          <a:p>
            <a:pPr algn="ctr"/>
            <a:r>
              <a:rPr lang="en-US" dirty="0"/>
              <a:t>Intellectual – lifelong learning</a:t>
            </a:r>
          </a:p>
        </p:txBody>
      </p:sp>
      <p:sp>
        <p:nvSpPr>
          <p:cNvPr id="14" name="TextBox 13">
            <a:extLst>
              <a:ext uri="{FF2B5EF4-FFF2-40B4-BE49-F238E27FC236}">
                <a16:creationId xmlns:a16="http://schemas.microsoft.com/office/drawing/2014/main" id="{19F80DD5-7B3E-86FA-3287-F087C5D44CC2}"/>
              </a:ext>
            </a:extLst>
          </p:cNvPr>
          <p:cNvSpPr txBox="1"/>
          <p:nvPr/>
        </p:nvSpPr>
        <p:spPr>
          <a:xfrm>
            <a:off x="8651827" y="5129774"/>
            <a:ext cx="2029741" cy="646331"/>
          </a:xfrm>
          <a:prstGeom prst="rect">
            <a:avLst/>
          </a:prstGeom>
          <a:noFill/>
          <a:ln w="28575">
            <a:solidFill>
              <a:schemeClr val="accent3"/>
            </a:solidFill>
          </a:ln>
        </p:spPr>
        <p:txBody>
          <a:bodyPr wrap="square" rtlCol="0">
            <a:spAutoFit/>
          </a:bodyPr>
          <a:lstStyle/>
          <a:p>
            <a:pPr algn="ctr"/>
            <a:r>
              <a:rPr lang="en-US" dirty="0"/>
              <a:t>Social – relationships </a:t>
            </a:r>
          </a:p>
        </p:txBody>
      </p:sp>
      <p:sp>
        <p:nvSpPr>
          <p:cNvPr id="15" name="TextBox 14">
            <a:extLst>
              <a:ext uri="{FF2B5EF4-FFF2-40B4-BE49-F238E27FC236}">
                <a16:creationId xmlns:a16="http://schemas.microsoft.com/office/drawing/2014/main" id="{645DCFEA-6107-BAB7-E21E-E263ED92A9E8}"/>
              </a:ext>
            </a:extLst>
          </p:cNvPr>
          <p:cNvSpPr txBox="1"/>
          <p:nvPr/>
        </p:nvSpPr>
        <p:spPr>
          <a:xfrm>
            <a:off x="9213150" y="2379853"/>
            <a:ext cx="2029741" cy="646331"/>
          </a:xfrm>
          <a:prstGeom prst="rect">
            <a:avLst/>
          </a:prstGeom>
          <a:noFill/>
          <a:ln w="28575">
            <a:solidFill>
              <a:schemeClr val="accent1"/>
            </a:solidFill>
          </a:ln>
        </p:spPr>
        <p:txBody>
          <a:bodyPr wrap="square" rtlCol="0">
            <a:spAutoFit/>
          </a:bodyPr>
          <a:lstStyle/>
          <a:p>
            <a:pPr algn="ctr"/>
            <a:r>
              <a:rPr lang="en-US" dirty="0"/>
              <a:t>Physical – </a:t>
            </a:r>
          </a:p>
          <a:p>
            <a:pPr algn="ctr"/>
            <a:r>
              <a:rPr lang="en-US" dirty="0"/>
              <a:t>healthy lifestyle</a:t>
            </a:r>
          </a:p>
        </p:txBody>
      </p:sp>
    </p:spTree>
    <p:extLst>
      <p:ext uri="{BB962C8B-B14F-4D97-AF65-F5344CB8AC3E}">
        <p14:creationId xmlns:p14="http://schemas.microsoft.com/office/powerpoint/2010/main" val="14856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animBg="1"/>
      <p:bldP spid="8" grpId="0" animBg="1"/>
      <p:bldP spid="9" grpId="0" animBg="1"/>
      <p:bldP spid="10" grpId="0" animBg="1"/>
      <p:bldP spid="11" grpId="0" animBg="1"/>
      <p:bldP spid="12" grpId="0" animBg="1"/>
      <p:bldP spid="2" grpId="0" animBg="1"/>
      <p:bldP spid="3" grpId="0" animBg="1"/>
      <p:bldP spid="4" grpId="0" animBg="1"/>
      <p:bldP spid="6"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0197E-ADAC-4782-020A-FB591AF2A474}"/>
              </a:ext>
            </a:extLst>
          </p:cNvPr>
          <p:cNvSpPr>
            <a:spLocks noGrp="1"/>
          </p:cNvSpPr>
          <p:nvPr>
            <p:ph type="title"/>
          </p:nvPr>
        </p:nvSpPr>
        <p:spPr>
          <a:xfrm>
            <a:off x="1760706" y="193431"/>
            <a:ext cx="9742318" cy="1752599"/>
          </a:xfrm>
        </p:spPr>
        <p:txBody>
          <a:bodyPr>
            <a:normAutofit/>
          </a:bodyPr>
          <a:lstStyle/>
          <a:p>
            <a:r>
              <a:rPr lang="en-US" dirty="0"/>
              <a:t>What is Physical Activity?</a:t>
            </a:r>
            <a:endParaRPr lang="en-CA" dirty="0"/>
          </a:p>
        </p:txBody>
      </p:sp>
      <p:graphicFrame>
        <p:nvGraphicFramePr>
          <p:cNvPr id="5" name="Content Placeholder 2">
            <a:extLst>
              <a:ext uri="{FF2B5EF4-FFF2-40B4-BE49-F238E27FC236}">
                <a16:creationId xmlns:a16="http://schemas.microsoft.com/office/drawing/2014/main" id="{A0EAB136-1E98-C1C1-9C22-B9BD57129E1C}"/>
              </a:ext>
            </a:extLst>
          </p:cNvPr>
          <p:cNvGraphicFramePr>
            <a:graphicFrameLocks noGrp="1"/>
          </p:cNvGraphicFramePr>
          <p:nvPr>
            <p:ph idx="1"/>
            <p:extLst>
              <p:ext uri="{D42A27DB-BD31-4B8C-83A1-F6EECF244321}">
                <p14:modId xmlns:p14="http://schemas.microsoft.com/office/powerpoint/2010/main" val="3063922784"/>
              </p:ext>
            </p:extLst>
          </p:nvPr>
        </p:nvGraphicFramePr>
        <p:xfrm>
          <a:off x="3117407" y="1494692"/>
          <a:ext cx="7028916" cy="50907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156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48D661B-BAEA-42B3-BEDB-13E01DBA4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5BD2573B-33EA-4868-BD57-87246A078C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3C4748AF-49DA-12CD-7A8A-0D6286747098}"/>
              </a:ext>
            </a:extLst>
          </p:cNvPr>
          <p:cNvSpPr>
            <a:spLocks noGrp="1"/>
          </p:cNvSpPr>
          <p:nvPr>
            <p:ph type="title"/>
          </p:nvPr>
        </p:nvSpPr>
        <p:spPr>
          <a:xfrm>
            <a:off x="535021" y="685800"/>
            <a:ext cx="2639962" cy="5105400"/>
          </a:xfrm>
        </p:spPr>
        <p:txBody>
          <a:bodyPr>
            <a:normAutofit/>
          </a:bodyPr>
          <a:lstStyle/>
          <a:p>
            <a:r>
              <a:rPr lang="en-US">
                <a:solidFill>
                  <a:srgbClr val="FFFFFF"/>
                </a:solidFill>
              </a:rPr>
              <a:t>Sedentary Behaviour</a:t>
            </a:r>
            <a:endParaRPr lang="en-CA">
              <a:solidFill>
                <a:srgbClr val="FFFFFF"/>
              </a:solidFill>
            </a:endParaRPr>
          </a:p>
        </p:txBody>
      </p:sp>
      <p:grpSp>
        <p:nvGrpSpPr>
          <p:cNvPr id="13" name="Group 12">
            <a:extLst>
              <a:ext uri="{FF2B5EF4-FFF2-40B4-BE49-F238E27FC236}">
                <a16:creationId xmlns:a16="http://schemas.microsoft.com/office/drawing/2014/main" id="{2262EED4-6AA0-4E32-99BF-EC6023E862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187BD93B-D7D8-48E9-A408-63B05280F8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15" name="Freeform 7">
              <a:extLst>
                <a:ext uri="{FF2B5EF4-FFF2-40B4-BE49-F238E27FC236}">
                  <a16:creationId xmlns:a16="http://schemas.microsoft.com/office/drawing/2014/main" id="{F1828682-B626-46A2-929D-B464FFAB3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6" name="Freeform 8">
              <a:extLst>
                <a:ext uri="{FF2B5EF4-FFF2-40B4-BE49-F238E27FC236}">
                  <a16:creationId xmlns:a16="http://schemas.microsoft.com/office/drawing/2014/main" id="{276D976C-0C91-4A9D-AB86-D8F3C00F1D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7" name="Freeform 9">
              <a:extLst>
                <a:ext uri="{FF2B5EF4-FFF2-40B4-BE49-F238E27FC236}">
                  <a16:creationId xmlns:a16="http://schemas.microsoft.com/office/drawing/2014/main" id="{AF11B071-D1F5-45C3-808F-25505CF196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8" name="Freeform 10">
              <a:extLst>
                <a:ext uri="{FF2B5EF4-FFF2-40B4-BE49-F238E27FC236}">
                  <a16:creationId xmlns:a16="http://schemas.microsoft.com/office/drawing/2014/main" id="{4D2DF285-724E-413F-A89A-E9014EAF0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9" name="Freeform 11">
              <a:extLst>
                <a:ext uri="{FF2B5EF4-FFF2-40B4-BE49-F238E27FC236}">
                  <a16:creationId xmlns:a16="http://schemas.microsoft.com/office/drawing/2014/main" id="{5305AB29-3364-4389-A321-44024BF214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graphicFrame>
        <p:nvGraphicFramePr>
          <p:cNvPr id="7" name="Content Placeholder 2">
            <a:extLst>
              <a:ext uri="{FF2B5EF4-FFF2-40B4-BE49-F238E27FC236}">
                <a16:creationId xmlns:a16="http://schemas.microsoft.com/office/drawing/2014/main" id="{E304B47F-0B81-BDD8-E0DC-078156051925}"/>
              </a:ext>
            </a:extLst>
          </p:cNvPr>
          <p:cNvGraphicFramePr>
            <a:graphicFrameLocks noGrp="1"/>
          </p:cNvGraphicFramePr>
          <p:nvPr>
            <p:ph idx="1"/>
            <p:extLst>
              <p:ext uri="{D42A27DB-BD31-4B8C-83A1-F6EECF244321}">
                <p14:modId xmlns:p14="http://schemas.microsoft.com/office/powerpoint/2010/main" val="2824261142"/>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9384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30242-877C-D6E7-3852-156277789CC8}"/>
            </a:ext>
          </a:extLst>
        </p:cNvPr>
        <p:cNvGrpSpPr/>
        <p:nvPr/>
      </p:nvGrpSpPr>
      <p:grpSpPr>
        <a:xfrm>
          <a:off x="0" y="0"/>
          <a:ext cx="0" cy="0"/>
          <a:chOff x="0" y="0"/>
          <a:chExt cx="0" cy="0"/>
        </a:xfrm>
      </p:grpSpPr>
      <p:pic>
        <p:nvPicPr>
          <p:cNvPr id="13" name="Picture 12" descr="A cartoon of a heart and brain&#10;&#10;Description automatically generated">
            <a:extLst>
              <a:ext uri="{FF2B5EF4-FFF2-40B4-BE49-F238E27FC236}">
                <a16:creationId xmlns:a16="http://schemas.microsoft.com/office/drawing/2014/main" id="{1D3D5920-18BF-A35B-A013-C2DD446765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8832" y="0"/>
            <a:ext cx="8454336" cy="6858000"/>
          </a:xfrm>
          <a:prstGeom prst="rect">
            <a:avLst/>
          </a:prstGeom>
        </p:spPr>
      </p:pic>
    </p:spTree>
    <p:extLst>
      <p:ext uri="{BB962C8B-B14F-4D97-AF65-F5344CB8AC3E}">
        <p14:creationId xmlns:p14="http://schemas.microsoft.com/office/powerpoint/2010/main" val="3029564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9D059B6-ADD8-488A-B346-63289E90D1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8"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CA"/>
            </a:p>
          </p:txBody>
        </p:sp>
        <p:sp>
          <p:nvSpPr>
            <p:cNvPr id="29"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CA"/>
            </a:p>
          </p:txBody>
        </p:sp>
        <p:sp>
          <p:nvSpPr>
            <p:cNvPr id="30"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CA"/>
            </a:p>
          </p:txBody>
        </p:sp>
        <p:sp>
          <p:nvSpPr>
            <p:cNvPr id="31"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CA"/>
            </a:p>
          </p:txBody>
        </p:sp>
        <p:sp>
          <p:nvSpPr>
            <p:cNvPr id="32"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CA"/>
            </a:p>
          </p:txBody>
        </p:sp>
        <p:sp>
          <p:nvSpPr>
            <p:cNvPr id="33"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CA"/>
            </a:p>
          </p:txBody>
        </p:sp>
      </p:grpSp>
      <p:sp useBgFill="1">
        <p:nvSpPr>
          <p:cNvPr id="34" name="Rectangle 33">
            <a:extLst>
              <a:ext uri="{FF2B5EF4-FFF2-40B4-BE49-F238E27FC236}">
                <a16:creationId xmlns:a16="http://schemas.microsoft.com/office/drawing/2014/main" id="{15655827-B42D-4180-88D3-D83F25E4B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p>
        </p:txBody>
      </p:sp>
      <p:sp>
        <p:nvSpPr>
          <p:cNvPr id="35" name="Freeform: Shape 34">
            <a:extLst>
              <a:ext uri="{FF2B5EF4-FFF2-40B4-BE49-F238E27FC236}">
                <a16:creationId xmlns:a16="http://schemas.microsoft.com/office/drawing/2014/main" id="{24ACCB06-563C-4ADE-B4D6-1FE9F723C7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txBody>
          <a:bodyPr/>
          <a:lstStyle/>
          <a:p>
            <a:endParaRPr lang="en-CA"/>
          </a:p>
        </p:txBody>
      </p:sp>
      <p:sp>
        <p:nvSpPr>
          <p:cNvPr id="36" name="Freeform: Shape 35">
            <a:extLst>
              <a:ext uri="{FF2B5EF4-FFF2-40B4-BE49-F238E27FC236}">
                <a16:creationId xmlns:a16="http://schemas.microsoft.com/office/drawing/2014/main" id="{40761ECD-D92B-46AE-82CA-640023D282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txBody>
          <a:bodyPr/>
          <a:lstStyle/>
          <a:p>
            <a:endParaRPr lang="en-CA"/>
          </a:p>
        </p:txBody>
      </p:sp>
      <p:sp>
        <p:nvSpPr>
          <p:cNvPr id="37" name="Freeform: Shape 36">
            <a:extLst>
              <a:ext uri="{FF2B5EF4-FFF2-40B4-BE49-F238E27FC236}">
                <a16:creationId xmlns:a16="http://schemas.microsoft.com/office/drawing/2014/main" id="{9A928607-C55C-40FD-B2DF-6CD6A7226A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txBody>
          <a:bodyPr/>
          <a:lstStyle/>
          <a:p>
            <a:endParaRPr lang="en-CA"/>
          </a:p>
        </p:txBody>
      </p:sp>
      <p:sp>
        <p:nvSpPr>
          <p:cNvPr id="38" name="Freeform: Shape 37">
            <a:extLst>
              <a:ext uri="{FF2B5EF4-FFF2-40B4-BE49-F238E27FC236}">
                <a16:creationId xmlns:a16="http://schemas.microsoft.com/office/drawing/2014/main" id="{400A20C1-29A4-43E0-AB15-7931F76F8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txBody>
          <a:bodyPr/>
          <a:lstStyle/>
          <a:p>
            <a:endParaRPr lang="en-CA"/>
          </a:p>
        </p:txBody>
      </p:sp>
      <p:sp>
        <p:nvSpPr>
          <p:cNvPr id="2" name="Title 1">
            <a:extLst>
              <a:ext uri="{FF2B5EF4-FFF2-40B4-BE49-F238E27FC236}">
                <a16:creationId xmlns:a16="http://schemas.microsoft.com/office/drawing/2014/main" id="{F7934B2D-0942-68BD-22F1-C4CF0FC6E5B0}"/>
              </a:ext>
            </a:extLst>
          </p:cNvPr>
          <p:cNvSpPr>
            <a:spLocks noGrp="1"/>
          </p:cNvSpPr>
          <p:nvPr>
            <p:ph type="title"/>
          </p:nvPr>
        </p:nvSpPr>
        <p:spPr>
          <a:xfrm>
            <a:off x="1524000" y="643468"/>
            <a:ext cx="9144000" cy="3618898"/>
          </a:xfrm>
        </p:spPr>
        <p:txBody>
          <a:bodyPr vert="horz" lIns="91440" tIns="45720" rIns="91440" bIns="45720" rtlCol="0" anchor="b">
            <a:normAutofit/>
          </a:bodyPr>
          <a:lstStyle/>
          <a:p>
            <a:r>
              <a:rPr lang="en-US" sz="7200"/>
              <a:t>Benefits of Physical Activity</a:t>
            </a:r>
          </a:p>
        </p:txBody>
      </p:sp>
    </p:spTree>
    <p:extLst>
      <p:ext uri="{BB962C8B-B14F-4D97-AF65-F5344CB8AC3E}">
        <p14:creationId xmlns:p14="http://schemas.microsoft.com/office/powerpoint/2010/main" val="335629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66F19654-E532-4129-83CB-D26929EB92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CCA57968-8782-447A-A60A-4ABC325FD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62272"/>
            <a:ext cx="12192000" cy="22957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E706D8F-0FE3-4512-9B6B-FD5BCFABC6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62272"/>
          </a:xfrm>
          <a:prstGeom prst="rect">
            <a:avLst/>
          </a:prstGeom>
          <a:solidFill>
            <a:schemeClr val="bg2"/>
          </a:solidFill>
          <a:ln>
            <a:noFill/>
          </a:ln>
          <a:effectLst>
            <a:innerShdw blurRad="63500" dist="38100" dir="5400000">
              <a:prstClr val="black">
                <a:alpha val="35000"/>
              </a:prstClr>
            </a:innerShdw>
          </a:effectLst>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5741DA3C-3404-439B-9779-2E27334DFA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02973" y="4562273"/>
            <a:ext cx="570150" cy="838927"/>
          </a:xfrm>
          <a:custGeom>
            <a:avLst/>
            <a:gdLst>
              <a:gd name="connsiteX0" fmla="*/ 189758 w 570150"/>
              <a:gd name="connsiteY0" fmla="*/ 0 h 838927"/>
              <a:gd name="connsiteX1" fmla="*/ 570150 w 570150"/>
              <a:gd name="connsiteY1" fmla="*/ 0 h 838927"/>
              <a:gd name="connsiteX2" fmla="*/ 357188 w 570150"/>
              <a:gd name="connsiteY2" fmla="*/ 838927 h 838927"/>
              <a:gd name="connsiteX3" fmla="*/ 0 w 570150"/>
              <a:gd name="connsiteY3" fmla="*/ 748440 h 838927"/>
            </a:gdLst>
            <a:ahLst/>
            <a:cxnLst>
              <a:cxn ang="0">
                <a:pos x="connsiteX0" y="connsiteY0"/>
              </a:cxn>
              <a:cxn ang="0">
                <a:pos x="connsiteX1" y="connsiteY1"/>
              </a:cxn>
              <a:cxn ang="0">
                <a:pos x="connsiteX2" y="connsiteY2"/>
              </a:cxn>
              <a:cxn ang="0">
                <a:pos x="connsiteX3" y="connsiteY3"/>
              </a:cxn>
            </a:cxnLst>
            <a:rect l="l" t="t" r="r" b="b"/>
            <a:pathLst>
              <a:path w="570150" h="838927">
                <a:moveTo>
                  <a:pt x="189758" y="0"/>
                </a:moveTo>
                <a:lnTo>
                  <a:pt x="570150" y="0"/>
                </a:lnTo>
                <a:lnTo>
                  <a:pt x="357188" y="838927"/>
                </a:lnTo>
                <a:lnTo>
                  <a:pt x="0" y="748440"/>
                </a:lnTo>
                <a:close/>
              </a:path>
            </a:pathLst>
          </a:custGeom>
          <a:solidFill>
            <a:schemeClr val="accent1"/>
          </a:solidFill>
          <a:ln>
            <a:noFill/>
          </a:ln>
        </p:spPr>
        <p:txBody>
          <a:bodyPr/>
          <a:lstStyle/>
          <a:p>
            <a:endParaRPr lang="en-CA"/>
          </a:p>
        </p:txBody>
      </p:sp>
      <p:sp>
        <p:nvSpPr>
          <p:cNvPr id="22" name="Freeform: Shape 21">
            <a:extLst>
              <a:ext uri="{FF2B5EF4-FFF2-40B4-BE49-F238E27FC236}">
                <a16:creationId xmlns:a16="http://schemas.microsoft.com/office/drawing/2014/main" id="{CBDC39F9-FC9A-4F8E-82A1-7035AE4A4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823" y="4562273"/>
            <a:ext cx="542134" cy="729389"/>
          </a:xfrm>
          <a:custGeom>
            <a:avLst/>
            <a:gdLst>
              <a:gd name="connsiteX0" fmla="*/ 161394 w 542134"/>
              <a:gd name="connsiteY0" fmla="*/ 0 h 729389"/>
              <a:gd name="connsiteX1" fmla="*/ 542134 w 542134"/>
              <a:gd name="connsiteY1" fmla="*/ 0 h 729389"/>
              <a:gd name="connsiteX2" fmla="*/ 357188 w 542134"/>
              <a:gd name="connsiteY2" fmla="*/ 729389 h 729389"/>
              <a:gd name="connsiteX3" fmla="*/ 347663 w 542134"/>
              <a:gd name="connsiteY3" fmla="*/ 724627 h 729389"/>
              <a:gd name="connsiteX4" fmla="*/ 0 w 542134"/>
              <a:gd name="connsiteY4" fmla="*/ 638902 h 729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34" h="729389">
                <a:moveTo>
                  <a:pt x="161394" y="0"/>
                </a:moveTo>
                <a:lnTo>
                  <a:pt x="542134" y="0"/>
                </a:lnTo>
                <a:lnTo>
                  <a:pt x="357188" y="729389"/>
                </a:lnTo>
                <a:lnTo>
                  <a:pt x="347663" y="724627"/>
                </a:lnTo>
                <a:lnTo>
                  <a:pt x="0" y="638902"/>
                </a:lnTo>
                <a:close/>
              </a:path>
            </a:pathLst>
          </a:custGeom>
          <a:solidFill>
            <a:schemeClr val="tx1">
              <a:lumMod val="65000"/>
              <a:lumOff val="35000"/>
            </a:schemeClr>
          </a:solidFill>
          <a:ln>
            <a:noFill/>
          </a:ln>
        </p:spPr>
        <p:txBody>
          <a:bodyPr/>
          <a:lstStyle/>
          <a:p>
            <a:endParaRPr lang="en-CA"/>
          </a:p>
        </p:txBody>
      </p:sp>
      <p:cxnSp>
        <p:nvCxnSpPr>
          <p:cNvPr id="24" name="Straight Connector 23">
            <a:extLst>
              <a:ext uri="{FF2B5EF4-FFF2-40B4-BE49-F238E27FC236}">
                <a16:creationId xmlns:a16="http://schemas.microsoft.com/office/drawing/2014/main" id="{4AA6B760-9F6A-4545-99F6-8F383ADF11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562272"/>
            <a:ext cx="12192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56623676-520C-4DEA-991C-72A3572205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823" y="5205936"/>
            <a:ext cx="1043453" cy="1655874"/>
          </a:xfrm>
          <a:custGeom>
            <a:avLst/>
            <a:gdLst>
              <a:gd name="connsiteX0" fmla="*/ 0 w 1043453"/>
              <a:gd name="connsiteY0" fmla="*/ 0 h 1655874"/>
              <a:gd name="connsiteX1" fmla="*/ 1043453 w 1043453"/>
              <a:gd name="connsiteY1" fmla="*/ 1655874 h 1655874"/>
              <a:gd name="connsiteX2" fmla="*/ 997337 w 1043453"/>
              <a:gd name="connsiteY2" fmla="*/ 1655874 h 1655874"/>
            </a:gdLst>
            <a:ahLst/>
            <a:cxnLst>
              <a:cxn ang="0">
                <a:pos x="connsiteX0" y="connsiteY0"/>
              </a:cxn>
              <a:cxn ang="0">
                <a:pos x="connsiteX1" y="connsiteY1"/>
              </a:cxn>
              <a:cxn ang="0">
                <a:pos x="connsiteX2" y="connsiteY2"/>
              </a:cxn>
            </a:cxnLst>
            <a:rect l="l" t="t" r="r" b="b"/>
            <a:pathLst>
              <a:path w="1043453" h="1655874">
                <a:moveTo>
                  <a:pt x="0" y="0"/>
                </a:moveTo>
                <a:lnTo>
                  <a:pt x="1043453" y="1655874"/>
                </a:lnTo>
                <a:lnTo>
                  <a:pt x="997337" y="1655874"/>
                </a:lnTo>
                <a:close/>
              </a:path>
            </a:pathLst>
          </a:custGeom>
          <a:solidFill>
            <a:schemeClr val="tx1">
              <a:lumMod val="85000"/>
              <a:lumOff val="15000"/>
            </a:schemeClr>
          </a:solidFill>
          <a:ln>
            <a:noFill/>
          </a:ln>
        </p:spPr>
        <p:txBody>
          <a:bodyPr/>
          <a:lstStyle/>
          <a:p>
            <a:endParaRPr lang="en-CA"/>
          </a:p>
        </p:txBody>
      </p:sp>
      <p:sp>
        <p:nvSpPr>
          <p:cNvPr id="28" name="Freeform: Shape 27">
            <a:extLst>
              <a:ext uri="{FF2B5EF4-FFF2-40B4-BE49-F238E27FC236}">
                <a16:creationId xmlns:a16="http://schemas.microsoft.com/office/drawing/2014/main" id="{C1A327BE-7C0C-4392-90A7-11C2814051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07736" y="5315474"/>
            <a:ext cx="1233903" cy="1542526"/>
          </a:xfrm>
          <a:custGeom>
            <a:avLst/>
            <a:gdLst>
              <a:gd name="connsiteX0" fmla="*/ 0 w 1233903"/>
              <a:gd name="connsiteY0" fmla="*/ 0 h 1542526"/>
              <a:gd name="connsiteX1" fmla="*/ 1233903 w 1233903"/>
              <a:gd name="connsiteY1" fmla="*/ 1542526 h 1542526"/>
              <a:gd name="connsiteX2" fmla="*/ 1188051 w 1233903"/>
              <a:gd name="connsiteY2" fmla="*/ 1542526 h 1542526"/>
            </a:gdLst>
            <a:ahLst/>
            <a:cxnLst>
              <a:cxn ang="0">
                <a:pos x="connsiteX0" y="connsiteY0"/>
              </a:cxn>
              <a:cxn ang="0">
                <a:pos x="connsiteX1" y="connsiteY1"/>
              </a:cxn>
              <a:cxn ang="0">
                <a:pos x="connsiteX2" y="connsiteY2"/>
              </a:cxn>
            </a:cxnLst>
            <a:rect l="l" t="t" r="r" b="b"/>
            <a:pathLst>
              <a:path w="1233903" h="1542526">
                <a:moveTo>
                  <a:pt x="0" y="0"/>
                </a:moveTo>
                <a:lnTo>
                  <a:pt x="1233903" y="1542526"/>
                </a:lnTo>
                <a:lnTo>
                  <a:pt x="1188051" y="1542526"/>
                </a:lnTo>
                <a:close/>
              </a:path>
            </a:pathLst>
          </a:custGeom>
          <a:solidFill>
            <a:schemeClr val="accent1">
              <a:lumMod val="50000"/>
            </a:schemeClr>
          </a:solidFill>
          <a:ln>
            <a:noFill/>
          </a:ln>
        </p:spPr>
        <p:txBody>
          <a:bodyPr/>
          <a:lstStyle/>
          <a:p>
            <a:endParaRPr lang="en-CA"/>
          </a:p>
        </p:txBody>
      </p:sp>
      <p:sp>
        <p:nvSpPr>
          <p:cNvPr id="30" name="Freeform: Shape 29">
            <a:extLst>
              <a:ext uri="{FF2B5EF4-FFF2-40B4-BE49-F238E27FC236}">
                <a16:creationId xmlns:a16="http://schemas.microsoft.com/office/drawing/2014/main" id="{AE0D2D01-64AF-4360-A6B9-059ADA4382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02973" y="5310711"/>
            <a:ext cx="1863872" cy="1547289"/>
          </a:xfrm>
          <a:custGeom>
            <a:avLst/>
            <a:gdLst>
              <a:gd name="connsiteX0" fmla="*/ 0 w 1863872"/>
              <a:gd name="connsiteY0" fmla="*/ 0 h 1547289"/>
              <a:gd name="connsiteX1" fmla="*/ 357188 w 1863872"/>
              <a:gd name="connsiteY1" fmla="*/ 90488 h 1547289"/>
              <a:gd name="connsiteX2" fmla="*/ 1863872 w 1863872"/>
              <a:gd name="connsiteY2" fmla="*/ 1547289 h 1547289"/>
              <a:gd name="connsiteX3" fmla="*/ 1238666 w 1863872"/>
              <a:gd name="connsiteY3" fmla="*/ 1547289 h 1547289"/>
              <a:gd name="connsiteX4" fmla="*/ 4763 w 1863872"/>
              <a:gd name="connsiteY4" fmla="*/ 4763 h 1547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3872" h="1547289">
                <a:moveTo>
                  <a:pt x="0" y="0"/>
                </a:moveTo>
                <a:lnTo>
                  <a:pt x="357188" y="90488"/>
                </a:lnTo>
                <a:lnTo>
                  <a:pt x="1863872" y="1547289"/>
                </a:lnTo>
                <a:lnTo>
                  <a:pt x="1238666" y="1547289"/>
                </a:lnTo>
                <a:lnTo>
                  <a:pt x="4763" y="4763"/>
                </a:lnTo>
                <a:close/>
              </a:path>
            </a:pathLst>
          </a:custGeom>
          <a:solidFill>
            <a:schemeClr val="accent1">
              <a:lumMod val="75000"/>
            </a:schemeClr>
          </a:solidFill>
          <a:ln>
            <a:noFill/>
          </a:ln>
        </p:spPr>
        <p:txBody>
          <a:bodyPr/>
          <a:lstStyle/>
          <a:p>
            <a:endParaRPr lang="en-CA"/>
          </a:p>
        </p:txBody>
      </p:sp>
      <p:sp>
        <p:nvSpPr>
          <p:cNvPr id="32" name="Freeform: Shape 31">
            <a:extLst>
              <a:ext uri="{FF2B5EF4-FFF2-40B4-BE49-F238E27FC236}">
                <a16:creationId xmlns:a16="http://schemas.microsoft.com/office/drawing/2014/main" id="{BC4BB161-2C80-4F04-8D5F-BECE89FEA1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823" y="5201174"/>
            <a:ext cx="1561206" cy="1656826"/>
          </a:xfrm>
          <a:custGeom>
            <a:avLst/>
            <a:gdLst>
              <a:gd name="connsiteX0" fmla="*/ 0 w 1561206"/>
              <a:gd name="connsiteY0" fmla="*/ 0 h 1656826"/>
              <a:gd name="connsiteX1" fmla="*/ 357188 w 1561206"/>
              <a:gd name="connsiteY1" fmla="*/ 90488 h 1656826"/>
              <a:gd name="connsiteX2" fmla="*/ 361950 w 1561206"/>
              <a:gd name="connsiteY2" fmla="*/ 95250 h 1656826"/>
              <a:gd name="connsiteX3" fmla="*/ 419100 w 1561206"/>
              <a:gd name="connsiteY3" fmla="*/ 176213 h 1656826"/>
              <a:gd name="connsiteX4" fmla="*/ 1561206 w 1561206"/>
              <a:gd name="connsiteY4" fmla="*/ 1656826 h 1656826"/>
              <a:gd name="connsiteX5" fmla="*/ 1041052 w 1561206"/>
              <a:gd name="connsiteY5" fmla="*/ 1656826 h 1656826"/>
              <a:gd name="connsiteX6" fmla="*/ 0 w 1561206"/>
              <a:gd name="connsiteY6" fmla="*/ 4763 h 1656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206" h="1656826">
                <a:moveTo>
                  <a:pt x="0" y="0"/>
                </a:moveTo>
                <a:lnTo>
                  <a:pt x="357188" y="90488"/>
                </a:lnTo>
                <a:lnTo>
                  <a:pt x="361950" y="95250"/>
                </a:lnTo>
                <a:lnTo>
                  <a:pt x="419100" y="176213"/>
                </a:lnTo>
                <a:lnTo>
                  <a:pt x="1561206" y="1656826"/>
                </a:lnTo>
                <a:lnTo>
                  <a:pt x="1041052" y="1656826"/>
                </a:lnTo>
                <a:lnTo>
                  <a:pt x="0" y="4763"/>
                </a:lnTo>
                <a:close/>
              </a:path>
            </a:pathLst>
          </a:custGeom>
          <a:solidFill>
            <a:schemeClr val="tx1">
              <a:lumMod val="75000"/>
              <a:lumOff val="25000"/>
            </a:schemeClr>
          </a:solidFill>
          <a:ln>
            <a:noFill/>
          </a:ln>
        </p:spPr>
        <p:txBody>
          <a:bodyPr/>
          <a:lstStyle/>
          <a:p>
            <a:endParaRPr lang="en-CA"/>
          </a:p>
        </p:txBody>
      </p:sp>
      <p:graphicFrame>
        <p:nvGraphicFramePr>
          <p:cNvPr id="7" name="Content Placeholder 6">
            <a:extLst>
              <a:ext uri="{FF2B5EF4-FFF2-40B4-BE49-F238E27FC236}">
                <a16:creationId xmlns:a16="http://schemas.microsoft.com/office/drawing/2014/main" id="{68654615-4BAC-7963-8672-A26FDF2DD651}"/>
              </a:ext>
            </a:extLst>
          </p:cNvPr>
          <p:cNvGraphicFramePr>
            <a:graphicFrameLocks/>
          </p:cNvGraphicFramePr>
          <p:nvPr>
            <p:extLst>
              <p:ext uri="{D42A27DB-BD31-4B8C-83A1-F6EECF244321}">
                <p14:modId xmlns:p14="http://schemas.microsoft.com/office/powerpoint/2010/main" val="99358036"/>
              </p:ext>
            </p:extLst>
          </p:nvPr>
        </p:nvGraphicFramePr>
        <p:xfrm>
          <a:off x="1434909" y="4163880"/>
          <a:ext cx="10018712" cy="312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a:extLst>
              <a:ext uri="{FF2B5EF4-FFF2-40B4-BE49-F238E27FC236}">
                <a16:creationId xmlns:a16="http://schemas.microsoft.com/office/drawing/2014/main" id="{06125AE0-F1DD-AFB8-D162-695C8427DDFE}"/>
              </a:ext>
            </a:extLst>
          </p:cNvPr>
          <p:cNvSpPr txBox="1"/>
          <p:nvPr/>
        </p:nvSpPr>
        <p:spPr>
          <a:xfrm>
            <a:off x="3214252" y="1882248"/>
            <a:ext cx="5054911" cy="190821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kern="1200" dirty="0">
                <a:solidFill>
                  <a:schemeClr val="tx1"/>
                </a:solidFill>
                <a:latin typeface="+mn-lt"/>
                <a:ea typeface="+mn-ea"/>
                <a:cs typeface="+mn-cs"/>
              </a:rPr>
              <a:t>University students with or without a fitness </a:t>
            </a:r>
            <a:r>
              <a:rPr lang="en-US" kern="1200" dirty="0" err="1">
                <a:solidFill>
                  <a:schemeClr val="tx1"/>
                </a:solidFill>
                <a:latin typeface="+mn-lt"/>
                <a:ea typeface="+mn-ea"/>
                <a:cs typeface="+mn-cs"/>
              </a:rPr>
              <a:t>centre</a:t>
            </a:r>
            <a:r>
              <a:rPr lang="en-US" kern="1200" dirty="0">
                <a:solidFill>
                  <a:schemeClr val="tx1"/>
                </a:solidFill>
                <a:latin typeface="+mn-lt"/>
                <a:ea typeface="+mn-ea"/>
                <a:cs typeface="+mn-cs"/>
              </a:rPr>
              <a:t> membership </a:t>
            </a:r>
          </a:p>
          <a:p>
            <a:pPr marL="285750" indent="-285750">
              <a:spcAft>
                <a:spcPts val="600"/>
              </a:spcAft>
              <a:buFont typeface="Arial" panose="020B0604020202020204" pitchFamily="34" charset="0"/>
              <a:buChar char="•"/>
            </a:pPr>
            <a:r>
              <a:rPr lang="en-US" kern="1200" dirty="0">
                <a:solidFill>
                  <a:schemeClr val="tx1"/>
                </a:solidFill>
                <a:latin typeface="+mn-lt"/>
                <a:ea typeface="+mn-ea"/>
                <a:cs typeface="+mn-cs"/>
              </a:rPr>
              <a:t>0.13 GPA points higher than students without a gym membership</a:t>
            </a:r>
          </a:p>
          <a:p>
            <a:pPr marL="285750" indent="-285750">
              <a:spcAft>
                <a:spcPts val="600"/>
              </a:spcAft>
              <a:buFont typeface="Arial" panose="020B0604020202020204" pitchFamily="34" charset="0"/>
              <a:buChar char="•"/>
            </a:pPr>
            <a:r>
              <a:rPr lang="en-US" kern="1200" dirty="0">
                <a:solidFill>
                  <a:schemeClr val="tx1"/>
                </a:solidFill>
                <a:latin typeface="+mn-lt"/>
                <a:ea typeface="+mn-ea"/>
                <a:cs typeface="+mn-cs"/>
              </a:rPr>
              <a:t>Difference between a graduate program, scholarship, or passing a course</a:t>
            </a:r>
            <a:endParaRPr lang="en-CA" dirty="0"/>
          </a:p>
        </p:txBody>
      </p:sp>
      <p:sp>
        <p:nvSpPr>
          <p:cNvPr id="2" name="Title 1">
            <a:extLst>
              <a:ext uri="{FF2B5EF4-FFF2-40B4-BE49-F238E27FC236}">
                <a16:creationId xmlns:a16="http://schemas.microsoft.com/office/drawing/2014/main" id="{910809F8-3DD1-8013-289A-1FC308A72D1D}"/>
              </a:ext>
            </a:extLst>
          </p:cNvPr>
          <p:cNvSpPr>
            <a:spLocks noGrp="1"/>
          </p:cNvSpPr>
          <p:nvPr>
            <p:ph type="title"/>
          </p:nvPr>
        </p:nvSpPr>
        <p:spPr>
          <a:xfrm>
            <a:off x="835623" y="487428"/>
            <a:ext cx="9812171" cy="1021404"/>
          </a:xfrm>
        </p:spPr>
        <p:style>
          <a:lnRef idx="2">
            <a:schemeClr val="accent1">
              <a:shade val="15000"/>
            </a:schemeClr>
          </a:lnRef>
          <a:fillRef idx="1">
            <a:schemeClr val="accent1"/>
          </a:fillRef>
          <a:effectRef idx="0">
            <a:schemeClr val="accent1"/>
          </a:effectRef>
          <a:fontRef idx="minor">
            <a:schemeClr val="lt1"/>
          </a:fontRef>
        </p:style>
        <p:txBody>
          <a:bodyPr>
            <a:normAutofit/>
          </a:bodyPr>
          <a:lstStyle/>
          <a:p>
            <a:r>
              <a:rPr lang="en-US" dirty="0"/>
              <a:t>Higher GPAs</a:t>
            </a:r>
            <a:endParaRPr lang="en-CA" dirty="0"/>
          </a:p>
        </p:txBody>
      </p:sp>
    </p:spTree>
    <p:extLst>
      <p:ext uri="{BB962C8B-B14F-4D97-AF65-F5344CB8AC3E}">
        <p14:creationId xmlns:p14="http://schemas.microsoft.com/office/powerpoint/2010/main" val="7838990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2D3911AB9BD7C4AB2996592BF04AB7D" ma:contentTypeVersion="15" ma:contentTypeDescription="Create a new document." ma:contentTypeScope="" ma:versionID="2aa58cf7971a2db01ff37e432de9c86b">
  <xsd:schema xmlns:xsd="http://www.w3.org/2001/XMLSchema" xmlns:xs="http://www.w3.org/2001/XMLSchema" xmlns:p="http://schemas.microsoft.com/office/2006/metadata/properties" xmlns:ns3="2ae912fd-321c-4803-bae8-7435150a67d4" xmlns:ns4="f866cb24-60b6-46c1-990c-6737cd6200fd" targetNamespace="http://schemas.microsoft.com/office/2006/metadata/properties" ma:root="true" ma:fieldsID="c27e4412f506da60e8823a89f65e9581" ns3:_="" ns4:_="">
    <xsd:import namespace="2ae912fd-321c-4803-bae8-7435150a67d4"/>
    <xsd:import namespace="f866cb24-60b6-46c1-990c-6737cd6200f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LengthInSeconds" minOccurs="0"/>
                <xsd:element ref="ns4:SharedWithUsers" minOccurs="0"/>
                <xsd:element ref="ns4:SharedWithDetails" minOccurs="0"/>
                <xsd:element ref="ns4:SharingHintHash" minOccurs="0"/>
                <xsd:element ref="ns3:MediaServiceSearchProperties" minOccurs="0"/>
                <xsd:element ref="ns3:_activity" minOccurs="0"/>
                <xsd:element ref="ns3:MediaServiceAutoTags" minOccurs="0"/>
                <xsd:element ref="ns3:MediaServiceObjectDetectorVersions" minOccurs="0"/>
                <xsd:element ref="ns3:MediaServiceGenerationTime" minOccurs="0"/>
                <xsd:element ref="ns3:MediaServiceEventHashCode" minOccurs="0"/>
                <xsd:element ref="ns3:MediaServiceOCR"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e912fd-321c-4803-bae8-7435150a67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_activity" ma:index="16" nillable="true" ma:displayName="_activity" ma:hidden="true" ma:internalName="_activity">
      <xsd:simpleType>
        <xsd:restriction base="dms:Note"/>
      </xsd:simpleType>
    </xsd:element>
    <xsd:element name="MediaServiceAutoTags" ma:index="17" nillable="true" ma:displayName="Tags" ma:internalName="MediaServiceAutoTags"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ystemTags" ma:index="2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866cb24-60b6-46c1-990c-6737cd6200f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2ae912fd-321c-4803-bae8-7435150a67d4" xsi:nil="true"/>
  </documentManagement>
</p:properties>
</file>

<file path=customXml/itemProps1.xml><?xml version="1.0" encoding="utf-8"?>
<ds:datastoreItem xmlns:ds="http://schemas.openxmlformats.org/officeDocument/2006/customXml" ds:itemID="{64EFC62D-2C50-4C21-B5DE-F97A34058374}">
  <ds:schemaRefs>
    <ds:schemaRef ds:uri="http://schemas.microsoft.com/sharepoint/v3/contenttype/forms"/>
  </ds:schemaRefs>
</ds:datastoreItem>
</file>

<file path=customXml/itemProps2.xml><?xml version="1.0" encoding="utf-8"?>
<ds:datastoreItem xmlns:ds="http://schemas.openxmlformats.org/officeDocument/2006/customXml" ds:itemID="{EF3C19DA-336F-4731-8CA8-A79844F4C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e912fd-321c-4803-bae8-7435150a67d4"/>
    <ds:schemaRef ds:uri="f866cb24-60b6-46c1-990c-6737cd6200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D65562E-AB9D-4BD4-B02E-98225CBCF6F8}">
  <ds:schemaRefs>
    <ds:schemaRef ds:uri="http://schemas.microsoft.com/office/infopath/2007/PartnerControls"/>
    <ds:schemaRef ds:uri="http://www.w3.org/XML/1998/namespace"/>
    <ds:schemaRef ds:uri="2ae912fd-321c-4803-bae8-7435150a67d4"/>
    <ds:schemaRef ds:uri="http://schemas.microsoft.com/office/2006/documentManagement/types"/>
    <ds:schemaRef ds:uri="http://schemas.openxmlformats.org/package/2006/metadata/core-properties"/>
    <ds:schemaRef ds:uri="http://purl.org/dc/elements/1.1/"/>
    <ds:schemaRef ds:uri="f866cb24-60b6-46c1-990c-6737cd6200fd"/>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TM03457496[[fn=Parallax]]</Template>
  <TotalTime>26149</TotalTime>
  <Words>2718</Words>
  <Application>Microsoft Office PowerPoint</Application>
  <PresentationFormat>Widescreen</PresentationFormat>
  <Paragraphs>126</Paragraphs>
  <Slides>15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Arial</vt:lpstr>
      <vt:lpstr>Corbel</vt:lpstr>
      <vt:lpstr>Times New Roman</vt:lpstr>
      <vt:lpstr>Parallax</vt:lpstr>
      <vt:lpstr>PowerPoint Presentation</vt:lpstr>
      <vt:lpstr>Physical Activity and Mental Health</vt:lpstr>
      <vt:lpstr>About me!</vt:lpstr>
      <vt:lpstr>PowerPoint Presentation</vt:lpstr>
      <vt:lpstr>What is Physical Activity?</vt:lpstr>
      <vt:lpstr>Sedentary Behaviour</vt:lpstr>
      <vt:lpstr>PowerPoint Presentation</vt:lpstr>
      <vt:lpstr>Benefits of Physical Activity</vt:lpstr>
      <vt:lpstr>Higher GPAs</vt:lpstr>
      <vt:lpstr>Higher happiness and overall health</vt:lpstr>
      <vt:lpstr>Mental Health</vt:lpstr>
      <vt:lpstr>Physical Activity on Mental Health</vt:lpstr>
      <vt:lpstr>How Does Physical Activity Influence Mental Health?</vt:lpstr>
      <vt:lpstr>How to Become More Active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Activity and Mental Health</dc:title>
  <dc:creator>MacKay, Christine</dc:creator>
  <cp:lastModifiedBy>MacKay, Christine</cp:lastModifiedBy>
  <cp:revision>8</cp:revision>
  <dcterms:created xsi:type="dcterms:W3CDTF">2024-02-07T21:23:57Z</dcterms:created>
  <dcterms:modified xsi:type="dcterms:W3CDTF">2024-04-11T16:33:00Z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0x01010002D3911AB9BD7C4AB2996592BF04AB7D</vt:lpwstr>
  </property>
</Properties>
</file>