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4"/>
  </p:notesMasterIdLst>
  <p:handoutMasterIdLst>
    <p:handoutMasterId r:id="rId75"/>
  </p:handoutMasterIdLst>
  <p:sldIdLst>
    <p:sldId id="256" r:id="rId5"/>
    <p:sldId id="261" r:id="rId6"/>
    <p:sldId id="267" r:id="rId7"/>
    <p:sldId id="274" r:id="rId8"/>
    <p:sldId id="277" r:id="rId9"/>
    <p:sldId id="275" r:id="rId10"/>
    <p:sldId id="287" r:id="rId11"/>
    <p:sldId id="283" r:id="rId12"/>
    <p:sldId id="268" r:id="rId13"/>
    <p:sldId id="280" r:id="rId14"/>
    <p:sldId id="317" r:id="rId15"/>
    <p:sldId id="304" r:id="rId16"/>
    <p:sldId id="281" r:id="rId17"/>
    <p:sldId id="273" r:id="rId18"/>
    <p:sldId id="276" r:id="rId19"/>
    <p:sldId id="284" r:id="rId20"/>
    <p:sldId id="286" r:id="rId21"/>
    <p:sldId id="288" r:id="rId22"/>
    <p:sldId id="278" r:id="rId23"/>
    <p:sldId id="279" r:id="rId24"/>
    <p:sldId id="337" r:id="rId25"/>
    <p:sldId id="285" r:id="rId26"/>
    <p:sldId id="295" r:id="rId27"/>
    <p:sldId id="282" r:id="rId28"/>
    <p:sldId id="269" r:id="rId29"/>
    <p:sldId id="289" r:id="rId30"/>
    <p:sldId id="294" r:id="rId31"/>
    <p:sldId id="307" r:id="rId32"/>
    <p:sldId id="262" r:id="rId33"/>
    <p:sldId id="293" r:id="rId34"/>
    <p:sldId id="305" r:id="rId35"/>
    <p:sldId id="296" r:id="rId36"/>
    <p:sldId id="297" r:id="rId37"/>
    <p:sldId id="313" r:id="rId38"/>
    <p:sldId id="312" r:id="rId39"/>
    <p:sldId id="298" r:id="rId40"/>
    <p:sldId id="314" r:id="rId41"/>
    <p:sldId id="299" r:id="rId42"/>
    <p:sldId id="301" r:id="rId43"/>
    <p:sldId id="315" r:id="rId44"/>
    <p:sldId id="316" r:id="rId45"/>
    <p:sldId id="300" r:id="rId46"/>
    <p:sldId id="303" r:id="rId47"/>
    <p:sldId id="302" r:id="rId48"/>
    <p:sldId id="291" r:id="rId49"/>
    <p:sldId id="290" r:id="rId50"/>
    <p:sldId id="263" r:id="rId51"/>
    <p:sldId id="309" r:id="rId52"/>
    <p:sldId id="310" r:id="rId53"/>
    <p:sldId id="326" r:id="rId54"/>
    <p:sldId id="311" r:id="rId55"/>
    <p:sldId id="328" r:id="rId56"/>
    <p:sldId id="334" r:id="rId57"/>
    <p:sldId id="336" r:id="rId58"/>
    <p:sldId id="335" r:id="rId59"/>
    <p:sldId id="318" r:id="rId60"/>
    <p:sldId id="319" r:id="rId61"/>
    <p:sldId id="321" r:id="rId62"/>
    <p:sldId id="323" r:id="rId63"/>
    <p:sldId id="327" r:id="rId64"/>
    <p:sldId id="330" r:id="rId65"/>
    <p:sldId id="329" r:id="rId66"/>
    <p:sldId id="333" r:id="rId67"/>
    <p:sldId id="324" r:id="rId68"/>
    <p:sldId id="331" r:id="rId69"/>
    <p:sldId id="325" r:id="rId70"/>
    <p:sldId id="308" r:id="rId71"/>
    <p:sldId id="292" r:id="rId72"/>
    <p:sldId id="332"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34" autoAdjust="0"/>
    <p:restoredTop sz="75422" autoAdjust="0"/>
  </p:normalViewPr>
  <p:slideViewPr>
    <p:cSldViewPr>
      <p:cViewPr varScale="1">
        <p:scale>
          <a:sx n="84" d="100"/>
          <a:sy n="84" d="100"/>
        </p:scale>
        <p:origin x="792" y="78"/>
      </p:cViewPr>
      <p:guideLst/>
    </p:cSldViewPr>
  </p:slideViewPr>
  <p:notesTextViewPr>
    <p:cViewPr>
      <p:scale>
        <a:sx n="1" d="1"/>
        <a:sy n="1" d="1"/>
      </p:scale>
      <p:origin x="0" y="0"/>
    </p:cViewPr>
  </p:notesTextViewPr>
  <p:notesViewPr>
    <p:cSldViewPr showGuides="1">
      <p:cViewPr varScale="1">
        <p:scale>
          <a:sx n="95" d="100"/>
          <a:sy n="95" d="100"/>
        </p:scale>
        <p:origin x="3582" y="9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1C5132-FFA3-4B02-9F09-22FCF40EFA74}" type="datetimeFigureOut">
              <a:rPr lang="en-US" smtClean="0"/>
              <a:t>12/13/2023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3C20D7-F8F1-4196-9585-26F31AFC85C9}" type="slidenum">
              <a:rPr lang="en-US" smtClean="0"/>
              <a:t>‹#›</a:t>
            </a:fld>
            <a:endParaRPr lang="en-US"/>
          </a:p>
        </p:txBody>
      </p:sp>
    </p:spTree>
    <p:extLst>
      <p:ext uri="{BB962C8B-B14F-4D97-AF65-F5344CB8AC3E}">
        <p14:creationId xmlns:p14="http://schemas.microsoft.com/office/powerpoint/2010/main" val="41681621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6E42C9-243F-4DC5-AFF6-9D56B5FA9D63}" type="datetimeFigureOut">
              <a:rPr lang="en-US" smtClean="0"/>
              <a:t>12/13/2023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AEC444-603B-4F09-9A06-5917518DD901}" type="slidenum">
              <a:rPr lang="en-US" smtClean="0"/>
              <a:t>‹#›</a:t>
            </a:fld>
            <a:endParaRPr lang="en-US"/>
          </a:p>
        </p:txBody>
      </p:sp>
    </p:spTree>
    <p:extLst>
      <p:ext uri="{BB962C8B-B14F-4D97-AF65-F5344CB8AC3E}">
        <p14:creationId xmlns:p14="http://schemas.microsoft.com/office/powerpoint/2010/main" val="874255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 I’ll be talking about ONE of the projects I undertook while on my six-month</a:t>
            </a:r>
            <a:r>
              <a:rPr lang="en-US" baseline="0" dirty="0"/>
              <a:t> study leave… which relates to bird’s eye view topographical paintings that were used to sell real estate in the early 1900s. In particular, I’ll focus on one such artist – an individual named Gibson Catlett – who I found particularly interesting and who has – until now –been virtually unknown…</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a:t>
            </a:fld>
            <a:endParaRPr lang="en-US"/>
          </a:p>
        </p:txBody>
      </p:sp>
    </p:spTree>
    <p:extLst>
      <p:ext uri="{BB962C8B-B14F-4D97-AF65-F5344CB8AC3E}">
        <p14:creationId xmlns:p14="http://schemas.microsoft.com/office/powerpoint/2010/main" val="4039154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painting</a:t>
            </a:r>
            <a:r>
              <a:rPr lang="en-US" baseline="0" dirty="0"/>
              <a:t> has been on display a few times in the past… most recently at the Galt Museum in 2011 for their “Greatest Years” exhibit. An article in the Legend campus newspaper at that time provided details about its condition…</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10</a:t>
            </a:fld>
            <a:endParaRPr lang="en-US"/>
          </a:p>
        </p:txBody>
      </p:sp>
    </p:spTree>
    <p:extLst>
      <p:ext uri="{BB962C8B-B14F-4D97-AF65-F5344CB8AC3E}">
        <p14:creationId xmlns:p14="http://schemas.microsoft.com/office/powerpoint/2010/main" val="3018694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“[it’s condition] g</a:t>
            </a:r>
            <a:r>
              <a:rPr lang="en-US" sz="1200" b="0" i="0" u="none" strike="noStrike" kern="1200" baseline="0" dirty="0">
                <a:solidFill>
                  <a:schemeClr val="tx1"/>
                </a:solidFill>
                <a:latin typeface="+mn-lt"/>
                <a:ea typeface="+mn-ea"/>
                <a:cs typeface="+mn-cs"/>
              </a:rPr>
              <a:t>ives us clues about its storied life. The painting has a large bulge at the left side which, when examined from the back, is explained by an extensive tide line indicating previous water damage. At the front, the blue sky has turned orange-brown from the </a:t>
            </a:r>
            <a:r>
              <a:rPr lang="en-US" sz="1200" b="0" i="0" u="none" strike="noStrike" kern="1200" baseline="0" dirty="0" err="1">
                <a:solidFill>
                  <a:schemeClr val="tx1"/>
                </a:solidFill>
                <a:latin typeface="+mn-lt"/>
                <a:ea typeface="+mn-ea"/>
                <a:cs typeface="+mn-cs"/>
              </a:rPr>
              <a:t>discolouration</a:t>
            </a:r>
            <a:r>
              <a:rPr lang="en-US" sz="1200" b="0" i="0" u="none" strike="noStrike" kern="1200" baseline="0" dirty="0">
                <a:solidFill>
                  <a:schemeClr val="tx1"/>
                </a:solidFill>
                <a:latin typeface="+mn-lt"/>
                <a:ea typeface="+mn-ea"/>
                <a:cs typeface="+mn-cs"/>
              </a:rPr>
              <a:t> of a layer of varnish, but likely also caused by the tobacco smoke from the hotel bar. Large areas have been painted over at some point, likely to cover the water damage, and to disguise, but not obliterate, location arrows and names of </a:t>
            </a:r>
            <a:r>
              <a:rPr lang="en-US" sz="1200" b="0" i="0" u="none" strike="noStrike" kern="1200" baseline="0" dirty="0" err="1">
                <a:solidFill>
                  <a:schemeClr val="tx1"/>
                </a:solidFill>
                <a:latin typeface="+mn-lt"/>
                <a:ea typeface="+mn-ea"/>
                <a:cs typeface="+mn-cs"/>
              </a:rPr>
              <a:t>neighbourhoods</a:t>
            </a:r>
            <a:r>
              <a:rPr lang="en-US" sz="1200" b="0" i="0" u="none" strike="noStrike" kern="1200" baseline="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11</a:t>
            </a:fld>
            <a:endParaRPr lang="en-US"/>
          </a:p>
        </p:txBody>
      </p:sp>
    </p:spTree>
    <p:extLst>
      <p:ext uri="{BB962C8B-B14F-4D97-AF65-F5344CB8AC3E}">
        <p14:creationId xmlns:p14="http://schemas.microsoft.com/office/powerpoint/2010/main" val="3572561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also wanted to find out a little more about</a:t>
            </a:r>
            <a:r>
              <a:rPr lang="en-US" baseline="0" dirty="0"/>
              <a:t> this paintings “life“ before ending up at the University…</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12</a:t>
            </a:fld>
            <a:endParaRPr lang="en-US"/>
          </a:p>
        </p:txBody>
      </p:sp>
    </p:spTree>
    <p:extLst>
      <p:ext uri="{BB962C8B-B14F-4D97-AF65-F5344CB8AC3E}">
        <p14:creationId xmlns:p14="http://schemas.microsoft.com/office/powerpoint/2010/main" val="2340094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Using</a:t>
            </a:r>
            <a:r>
              <a:rPr lang="en-US" baseline="0" dirty="0"/>
              <a:t> the </a:t>
            </a:r>
            <a:r>
              <a:rPr lang="en-US" dirty="0" err="1"/>
              <a:t>NewspaperArchive</a:t>
            </a:r>
            <a:r>
              <a:rPr lang="en-US" dirty="0"/>
              <a:t> database, </a:t>
            </a:r>
            <a:r>
              <a:rPr lang="en-US" baseline="0" dirty="0"/>
              <a:t>I came across articles detailing what was known about it’s history. It was acquired by the Galt Museum in 1970 after hanging for many years in the smoky “beverage room” of the Arlington Hotel.</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13</a:t>
            </a:fld>
            <a:endParaRPr lang="en-US"/>
          </a:p>
        </p:txBody>
      </p:sp>
    </p:spTree>
    <p:extLst>
      <p:ext uri="{BB962C8B-B14F-4D97-AF65-F5344CB8AC3E}">
        <p14:creationId xmlns:p14="http://schemas.microsoft.com/office/powerpoint/2010/main" val="1885457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year later, in 1971, it</a:t>
            </a:r>
            <a:r>
              <a:rPr lang="en-US" baseline="0" dirty="0"/>
              <a:t> left the Galt for reasons unknown, and was donated to the U. of L. by Wally </a:t>
            </a:r>
            <a:r>
              <a:rPr lang="en-US" baseline="0" dirty="0" err="1"/>
              <a:t>Mysyk</a:t>
            </a:r>
            <a:r>
              <a:rPr lang="en-US" baseline="0" dirty="0"/>
              <a:t>, owner of the Plainsman Hotel… formerly known as the Arlington Hotel.  </a:t>
            </a:r>
            <a:br>
              <a:rPr lang="en-US" baseline="0" dirty="0"/>
            </a:br>
            <a:br>
              <a:rPr lang="en-US" baseline="0" dirty="0"/>
            </a:br>
            <a:r>
              <a:rPr lang="en-US" baseline="0" dirty="0"/>
              <a:t>Interestingly, when it was donated, it was “expected to hang in the university library.”</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14</a:t>
            </a:fld>
            <a:endParaRPr lang="en-US"/>
          </a:p>
        </p:txBody>
      </p:sp>
    </p:spTree>
    <p:extLst>
      <p:ext uri="{BB962C8B-B14F-4D97-AF65-F5344CB8AC3E}">
        <p14:creationId xmlns:p14="http://schemas.microsoft.com/office/powerpoint/2010/main" val="2318276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some similar information about the</a:t>
            </a:r>
            <a:r>
              <a:rPr lang="en-US" baseline="0" dirty="0"/>
              <a:t> donation as reported in the campus newspaper of the day… “The Bulletin” which I found in our very own Digitized Collections.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15</a:t>
            </a:fld>
            <a:endParaRPr lang="en-US"/>
          </a:p>
        </p:txBody>
      </p:sp>
    </p:spTree>
    <p:extLst>
      <p:ext uri="{BB962C8B-B14F-4D97-AF65-F5344CB8AC3E}">
        <p14:creationId xmlns:p14="http://schemas.microsoft.com/office/powerpoint/2010/main" val="652542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a:t>
            </a:r>
            <a:r>
              <a:rPr lang="en-US" baseline="0" dirty="0"/>
              <a:t> left is a photo of the Arlington Hotel from year 1912… note the unpaved streets. On the right is what I assume is the “Beveridge Room” of the hotel. </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16</a:t>
            </a:fld>
            <a:endParaRPr lang="en-US"/>
          </a:p>
        </p:txBody>
      </p:sp>
    </p:spTree>
    <p:extLst>
      <p:ext uri="{BB962C8B-B14F-4D97-AF65-F5344CB8AC3E}">
        <p14:creationId xmlns:p14="http://schemas.microsoft.com/office/powerpoint/2010/main" val="26077848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Some of you may have known the hotel when it was the Bridge</a:t>
            </a:r>
            <a:r>
              <a:rPr lang="en-US" sz="1200" b="0" i="0" kern="1200" baseline="0" dirty="0">
                <a:solidFill>
                  <a:schemeClr val="tx1"/>
                </a:solidFill>
                <a:effectLst/>
                <a:latin typeface="+mn-lt"/>
                <a:ea typeface="+mn-ea"/>
                <a:cs typeface="+mn-cs"/>
              </a:rPr>
              <a:t> Inn… there was photo taken in 1980 in our Digitized Collections… and the Galt Archives also documented its demolition in 2007.  It was located directly across the street from the Park Place mall… you can just see the Sears store at the mall peeking out in the background.</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17</a:t>
            </a:fld>
            <a:endParaRPr lang="en-US"/>
          </a:p>
        </p:txBody>
      </p:sp>
    </p:spTree>
    <p:extLst>
      <p:ext uri="{BB962C8B-B14F-4D97-AF65-F5344CB8AC3E}">
        <p14:creationId xmlns:p14="http://schemas.microsoft.com/office/powerpoint/2010/main" val="32006445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I became interested in figuring out who actually painted the bird’s eye view of Lethbridge… and why.</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18</a:t>
            </a:fld>
            <a:endParaRPr lang="en-US"/>
          </a:p>
        </p:txBody>
      </p:sp>
    </p:spTree>
    <p:extLst>
      <p:ext uri="{BB962C8B-B14F-4D97-AF65-F5344CB8AC3E}">
        <p14:creationId xmlns:p14="http://schemas.microsoft.com/office/powerpoint/2010/main" val="2500585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researching the painting, I came across this Lethbridge Historical Society publication by U. of L.  History professor Bill Baker. </a:t>
            </a:r>
            <a:br>
              <a:rPr lang="en-US" baseline="0" dirty="0"/>
            </a:br>
            <a:br>
              <a:rPr lang="en-US" baseline="0" dirty="0"/>
            </a:br>
            <a:r>
              <a:rPr lang="en-US" baseline="0" dirty="0"/>
              <a:t>He wrote that… [CLICK] bird’s eye views were prepared by travelling commercial artists who worked for specialized companies… paintings could be touched up, modified and transformed as the city changed and grew… most paintings were commissioned by city councils, Boards of Trade or real estate developers. Once created, a painting could be used for many difference commercial purposes with a few daubs of a brush to highlight certain features and hide others…</a:t>
            </a:r>
            <a:br>
              <a:rPr lang="en-US" baseline="0" dirty="0"/>
            </a:br>
            <a:br>
              <a:rPr lang="en-US" baseline="0" dirty="0"/>
            </a:br>
            <a:r>
              <a:rPr lang="en-US" baseline="0" dirty="0"/>
              <a:t>He also provided a clue about its painter when he noted [CLICK]… “Detail that has played up the interests of a real estate company for a 1912 advertising brochure has been obscured by strategic retouching.”</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19</a:t>
            </a:fld>
            <a:endParaRPr lang="en-US"/>
          </a:p>
        </p:txBody>
      </p:sp>
    </p:spTree>
    <p:extLst>
      <p:ext uri="{BB962C8B-B14F-4D97-AF65-F5344CB8AC3E}">
        <p14:creationId xmlns:p14="http://schemas.microsoft.com/office/powerpoint/2010/main" val="3411963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begin with how I became</a:t>
            </a:r>
            <a:r>
              <a:rPr lang="en-US" baseline="0" dirty="0"/>
              <a:t> interested in this topic in the first place…</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2</a:t>
            </a:fld>
            <a:endParaRPr lang="en-US"/>
          </a:p>
        </p:txBody>
      </p:sp>
    </p:spTree>
    <p:extLst>
      <p:ext uri="{BB962C8B-B14F-4D97-AF65-F5344CB8AC3E}">
        <p14:creationId xmlns:p14="http://schemas.microsoft.com/office/powerpoint/2010/main" val="10765011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found that</a:t>
            </a:r>
            <a:r>
              <a:rPr lang="en-US" baseline="0" dirty="0"/>
              <a:t> real estate brochure…  which had been re-published in the book “Lethbridge A Centennial History” by Alex Johnston… it’s similar to the painting but differs in a few key areas… CAN ANYONE NOTICE A DIFFERENCE?</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20</a:t>
            </a:fld>
            <a:endParaRPr lang="en-US"/>
          </a:p>
        </p:txBody>
      </p:sp>
    </p:spTree>
    <p:extLst>
      <p:ext uri="{BB962C8B-B14F-4D97-AF65-F5344CB8AC3E}">
        <p14:creationId xmlns:p14="http://schemas.microsoft.com/office/powerpoint/2010/main" val="16119164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the original again.</a:t>
            </a:r>
          </a:p>
        </p:txBody>
      </p:sp>
      <p:sp>
        <p:nvSpPr>
          <p:cNvPr id="4" name="Slide Number Placeholder 3"/>
          <p:cNvSpPr>
            <a:spLocks noGrp="1"/>
          </p:cNvSpPr>
          <p:nvPr>
            <p:ph type="sldNum" sz="quarter" idx="10"/>
          </p:nvPr>
        </p:nvSpPr>
        <p:spPr/>
        <p:txBody>
          <a:bodyPr/>
          <a:lstStyle/>
          <a:p>
            <a:fld id="{8DAEC444-603B-4F09-9A06-5917518DD901}" type="slidenum">
              <a:rPr lang="en-US" smtClean="0"/>
              <a:t>21</a:t>
            </a:fld>
            <a:endParaRPr lang="en-US"/>
          </a:p>
        </p:txBody>
      </p:sp>
    </p:spTree>
    <p:extLst>
      <p:ext uri="{BB962C8B-B14F-4D97-AF65-F5344CB8AC3E}">
        <p14:creationId xmlns:p14="http://schemas.microsoft.com/office/powerpoint/2010/main" val="20249294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Andrew</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Chernevych</a:t>
            </a:r>
            <a:r>
              <a:rPr lang="en-US" sz="1200" b="0" i="0" kern="1200" baseline="0" dirty="0">
                <a:solidFill>
                  <a:schemeClr val="tx1"/>
                </a:solidFill>
                <a:effectLst/>
                <a:latin typeface="+mn-lt"/>
                <a:ea typeface="+mn-ea"/>
                <a:cs typeface="+mn-cs"/>
              </a:rPr>
              <a:t> from the Galt was able to locate a digital copy of the 1912</a:t>
            </a:r>
            <a:r>
              <a:rPr lang="en-US" sz="1200" b="0" i="0" kern="1200" dirty="0">
                <a:solidFill>
                  <a:schemeClr val="tx1"/>
                </a:solidFill>
                <a:effectLst/>
                <a:latin typeface="+mn-lt"/>
                <a:ea typeface="+mn-ea"/>
                <a:cs typeface="+mn-cs"/>
              </a:rPr>
              <a:t> real estate brochure. You can see sections that</a:t>
            </a:r>
            <a:r>
              <a:rPr lang="en-US" sz="1200" b="0" i="0" kern="1200" baseline="0" dirty="0">
                <a:solidFill>
                  <a:schemeClr val="tx1"/>
                </a:solidFill>
                <a:effectLst/>
                <a:latin typeface="+mn-lt"/>
                <a:ea typeface="+mn-ea"/>
                <a:cs typeface="+mn-cs"/>
              </a:rPr>
              <a:t> are different from the painting… </a:t>
            </a:r>
            <a:br>
              <a:rPr lang="en-US" sz="1200" b="0" i="0" kern="1200" baseline="0" dirty="0">
                <a:solidFill>
                  <a:schemeClr val="tx1"/>
                </a:solidFill>
                <a:effectLst/>
                <a:latin typeface="+mn-lt"/>
                <a:ea typeface="+mn-ea"/>
                <a:cs typeface="+mn-cs"/>
              </a:rPr>
            </a:br>
            <a:br>
              <a:rPr lang="en-US" sz="1200" b="0" i="0" kern="1200" baseline="0" dirty="0">
                <a:solidFill>
                  <a:schemeClr val="tx1"/>
                </a:solidFill>
                <a:effectLst/>
                <a:latin typeface="+mn-lt"/>
                <a:ea typeface="+mn-ea"/>
                <a:cs typeface="+mn-cs"/>
              </a:rPr>
            </a:br>
            <a:r>
              <a:rPr lang="en-US" sz="1200" b="0" i="0" kern="1200" baseline="0" dirty="0">
                <a:solidFill>
                  <a:schemeClr val="tx1"/>
                </a:solidFill>
                <a:effectLst/>
                <a:latin typeface="+mn-lt"/>
                <a:ea typeface="+mn-ea"/>
                <a:cs typeface="+mn-cs"/>
              </a:rPr>
              <a:t>(1) This area on the </a:t>
            </a:r>
            <a:r>
              <a:rPr lang="en-US" sz="1200" b="0" i="0" kern="1200" baseline="0" dirty="0" err="1">
                <a:solidFill>
                  <a:schemeClr val="tx1"/>
                </a:solidFill>
                <a:effectLst/>
                <a:latin typeface="+mn-lt"/>
                <a:ea typeface="+mn-ea"/>
                <a:cs typeface="+mn-cs"/>
              </a:rPr>
              <a:t>northside</a:t>
            </a:r>
            <a:r>
              <a:rPr lang="en-US" sz="1200" b="0" i="0" kern="1200" baseline="0" dirty="0">
                <a:solidFill>
                  <a:schemeClr val="tx1"/>
                </a:solidFill>
                <a:effectLst/>
                <a:latin typeface="+mn-lt"/>
                <a:ea typeface="+mn-ea"/>
                <a:cs typeface="+mn-cs"/>
              </a:rPr>
              <a:t> with the words “DOMINION SQUARE” and a grid of proposed streets… which was </a:t>
            </a:r>
            <a:r>
              <a:rPr lang="en-US" sz="1200" b="1" i="0" kern="1200" baseline="0" dirty="0">
                <a:solidFill>
                  <a:schemeClr val="tx1"/>
                </a:solidFill>
                <a:effectLst/>
                <a:latin typeface="+mn-lt"/>
                <a:ea typeface="+mn-ea"/>
                <a:cs typeface="+mn-cs"/>
              </a:rPr>
              <a:t>painted over</a:t>
            </a:r>
            <a:br>
              <a:rPr lang="en-US" sz="1200" b="0" i="0" kern="1200" baseline="0" dirty="0">
                <a:solidFill>
                  <a:schemeClr val="tx1"/>
                </a:solidFill>
                <a:effectLst/>
                <a:latin typeface="+mn-lt"/>
                <a:ea typeface="+mn-ea"/>
                <a:cs typeface="+mn-cs"/>
              </a:rPr>
            </a:br>
            <a:r>
              <a:rPr lang="en-US" sz="1200" b="0" i="0" kern="1200" baseline="0" dirty="0">
                <a:solidFill>
                  <a:schemeClr val="tx1"/>
                </a:solidFill>
                <a:effectLst/>
                <a:latin typeface="+mn-lt"/>
                <a:ea typeface="+mn-ea"/>
                <a:cs typeface="+mn-cs"/>
              </a:rPr>
              <a:t>(2) The industrial scene as an inset showing one of the Galt company coal mines…it was </a:t>
            </a:r>
            <a:r>
              <a:rPr lang="en-US" sz="1200" b="1" i="0" kern="1200" baseline="0" dirty="0">
                <a:solidFill>
                  <a:schemeClr val="tx1"/>
                </a:solidFill>
                <a:effectLst/>
                <a:latin typeface="+mn-lt"/>
                <a:ea typeface="+mn-ea"/>
                <a:cs typeface="+mn-cs"/>
              </a:rPr>
              <a:t>removed from the original</a:t>
            </a:r>
            <a:r>
              <a:rPr lang="en-US" sz="1200" b="0" i="0" kern="1200" baseline="0" dirty="0">
                <a:solidFill>
                  <a:schemeClr val="tx1"/>
                </a:solidFill>
                <a:effectLst/>
                <a:latin typeface="+mn-lt"/>
                <a:ea typeface="+mn-ea"/>
                <a:cs typeface="+mn-cs"/>
              </a:rPr>
              <a:t>. Perhaps the water damage to the back of painting noted by the Art Gallery might have occurred during its removal.</a:t>
            </a:r>
            <a:br>
              <a:rPr lang="en-US" sz="1200" b="0" i="0" kern="1200" baseline="0" dirty="0">
                <a:solidFill>
                  <a:schemeClr val="tx1"/>
                </a:solidFill>
                <a:effectLst/>
                <a:latin typeface="+mn-lt"/>
                <a:ea typeface="+mn-ea"/>
                <a:cs typeface="+mn-cs"/>
              </a:rPr>
            </a:br>
            <a:r>
              <a:rPr lang="en-US" sz="1200" b="0" i="0" kern="1200" baseline="0" dirty="0">
                <a:solidFill>
                  <a:schemeClr val="tx1"/>
                </a:solidFill>
                <a:effectLst/>
                <a:latin typeface="+mn-lt"/>
                <a:ea typeface="+mn-ea"/>
                <a:cs typeface="+mn-cs"/>
              </a:rPr>
              <a:t>(3) Eleven numbered arrows which were pointing out properties for sale… they were </a:t>
            </a:r>
            <a:r>
              <a:rPr lang="en-US" sz="1200" b="1" i="0" kern="1200" baseline="0" dirty="0">
                <a:solidFill>
                  <a:schemeClr val="tx1"/>
                </a:solidFill>
                <a:effectLst/>
                <a:latin typeface="+mn-lt"/>
                <a:ea typeface="+mn-ea"/>
                <a:cs typeface="+mn-cs"/>
              </a:rPr>
              <a:t>painted over</a:t>
            </a:r>
            <a:r>
              <a:rPr lang="en-US" sz="1200" b="0" i="0" kern="1200" baseline="0" dirty="0">
                <a:solidFill>
                  <a:schemeClr val="tx1"/>
                </a:solidFill>
                <a:effectLst/>
                <a:latin typeface="+mn-lt"/>
                <a:ea typeface="+mn-ea"/>
                <a:cs typeface="+mn-cs"/>
              </a:rPr>
              <a:t>.</a:t>
            </a:r>
            <a:br>
              <a:rPr lang="en-US" sz="1200" b="0" i="0" kern="1200" baseline="0" dirty="0">
                <a:solidFill>
                  <a:schemeClr val="tx1"/>
                </a:solidFill>
                <a:effectLst/>
                <a:latin typeface="+mn-lt"/>
                <a:ea typeface="+mn-ea"/>
                <a:cs typeface="+mn-cs"/>
              </a:rPr>
            </a:br>
            <a:r>
              <a:rPr lang="en-US" sz="1200" b="0" i="0" kern="1200" baseline="0" dirty="0">
                <a:solidFill>
                  <a:schemeClr val="tx1"/>
                </a:solidFill>
                <a:effectLst/>
                <a:latin typeface="+mn-lt"/>
                <a:ea typeface="+mn-ea"/>
                <a:cs typeface="+mn-cs"/>
              </a:rPr>
              <a:t>(4) And, most importantly – also </a:t>
            </a:r>
            <a:r>
              <a:rPr lang="en-US" sz="1200" b="1" i="0" kern="1200" baseline="0" dirty="0">
                <a:solidFill>
                  <a:schemeClr val="tx1"/>
                </a:solidFill>
                <a:effectLst/>
                <a:latin typeface="+mn-lt"/>
                <a:ea typeface="+mn-ea"/>
                <a:cs typeface="+mn-cs"/>
              </a:rPr>
              <a:t>removed from the original </a:t>
            </a:r>
            <a:r>
              <a:rPr lang="en-US" sz="1200" b="0" i="0" kern="1200" baseline="0" dirty="0">
                <a:solidFill>
                  <a:schemeClr val="tx1"/>
                </a:solidFill>
                <a:effectLst/>
                <a:latin typeface="+mn-lt"/>
                <a:ea typeface="+mn-ea"/>
                <a:cs typeface="+mn-cs"/>
              </a:rPr>
              <a:t>– was a label indicating who produced the painting depicted in the brochure...</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22</a:t>
            </a:fld>
            <a:endParaRPr lang="en-US"/>
          </a:p>
        </p:txBody>
      </p:sp>
    </p:spTree>
    <p:extLst>
      <p:ext uri="{BB962C8B-B14F-4D97-AF65-F5344CB8AC3E}">
        <p14:creationId xmlns:p14="http://schemas.microsoft.com/office/powerpoint/2010/main" val="33649222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legible part of the label reads</a:t>
            </a:r>
            <a:r>
              <a:rPr lang="en-US" baseline="0" dirty="0"/>
              <a:t> “This is one of the </a:t>
            </a:r>
            <a:r>
              <a:rPr lang="en-US" b="1" dirty="0"/>
              <a:t>Gibson Catlett</a:t>
            </a:r>
            <a:r>
              <a:rPr lang="en-US" b="1" baseline="0" dirty="0"/>
              <a:t> </a:t>
            </a:r>
            <a:r>
              <a:rPr lang="en-US" baseline="0" dirty="0"/>
              <a:t>Real Estate Landscape Paintings…”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23</a:t>
            </a:fld>
            <a:endParaRPr lang="en-US"/>
          </a:p>
        </p:txBody>
      </p:sp>
    </p:spTree>
    <p:extLst>
      <p:ext uri="{BB962C8B-B14F-4D97-AF65-F5344CB8AC3E}">
        <p14:creationId xmlns:p14="http://schemas.microsoft.com/office/powerpoint/2010/main" val="7267492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back to the </a:t>
            </a:r>
            <a:r>
              <a:rPr lang="en-US" dirty="0" err="1"/>
              <a:t>NewspaperArchive</a:t>
            </a:r>
            <a:r>
              <a:rPr lang="en-US" dirty="0"/>
              <a:t> database - </a:t>
            </a:r>
            <a:r>
              <a:rPr lang="en-US" baseline="0" dirty="0"/>
              <a:t>a search turned up an article confirming that artist Gibson Catlett of Calgary had been in the city in 1912 to make a $1,000 painting for the real estate developer Mitford &amp; Company. The development being advertised was called “DOMINION SQUARE”… the same name that had been painted over on the bird’s eye view painting.</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24</a:t>
            </a:fld>
            <a:endParaRPr lang="en-US"/>
          </a:p>
        </p:txBody>
      </p:sp>
    </p:spTree>
    <p:extLst>
      <p:ext uri="{BB962C8B-B14F-4D97-AF65-F5344CB8AC3E}">
        <p14:creationId xmlns:p14="http://schemas.microsoft.com/office/powerpoint/2010/main" val="20620205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the Calgary studio</a:t>
            </a:r>
            <a:r>
              <a:rPr lang="en-US" baseline="0" dirty="0"/>
              <a:t> of </a:t>
            </a:r>
            <a:r>
              <a:rPr lang="en-US" dirty="0"/>
              <a:t>Gibson Catlett -- the man standing in the </a:t>
            </a:r>
            <a:r>
              <a:rPr lang="en-US" dirty="0" err="1"/>
              <a:t>centre</a:t>
            </a:r>
            <a:r>
              <a:rPr lang="en-US" dirty="0"/>
              <a:t> of photo – alongside him are</a:t>
            </a:r>
            <a:r>
              <a:rPr lang="en-US" baseline="0" dirty="0"/>
              <a:t> </a:t>
            </a:r>
            <a:r>
              <a:rPr lang="en-US" dirty="0"/>
              <a:t>artists that he employed to assist in </a:t>
            </a:r>
            <a:r>
              <a:rPr lang="en-US" dirty="0" err="1"/>
              <a:t>colouring</a:t>
            </a:r>
            <a:r>
              <a:rPr lang="en-US" dirty="0"/>
              <a:t> the landscape views for advertising real estate.</a:t>
            </a:r>
            <a:br>
              <a:rPr lang="en-US" dirty="0"/>
            </a:br>
            <a:br>
              <a:rPr lang="en-US" dirty="0"/>
            </a:br>
            <a:r>
              <a:rPr lang="en-US" dirty="0"/>
              <a:t>Catlett typically did sketches</a:t>
            </a:r>
            <a:r>
              <a:rPr lang="en-US" baseline="0" dirty="0"/>
              <a:t> of the site and buildings… and then had his artists put them on canvas and add </a:t>
            </a:r>
            <a:r>
              <a:rPr lang="en-US" baseline="0" dirty="0" err="1"/>
              <a:t>colour</a:t>
            </a:r>
            <a:r>
              <a:rPr lang="en-US" baseline="0" dirty="0"/>
              <a:t>.</a:t>
            </a:r>
            <a:br>
              <a:rPr lang="en-US" dirty="0"/>
            </a:br>
            <a:br>
              <a:rPr lang="en-US" dirty="0"/>
            </a:br>
            <a:r>
              <a:rPr lang="en-US" dirty="0"/>
              <a:t>The</a:t>
            </a:r>
            <a:r>
              <a:rPr lang="en-US" baseline="0" dirty="0"/>
              <a:t> artists are p</a:t>
            </a:r>
            <a:r>
              <a:rPr lang="en-US" dirty="0"/>
              <a:t>ossibly </a:t>
            </a:r>
            <a:r>
              <a:rPr lang="en-US" sz="1200" kern="1200" dirty="0">
                <a:solidFill>
                  <a:schemeClr val="tx1"/>
                </a:solidFill>
                <a:effectLst/>
                <a:latin typeface="+mn-lt"/>
                <a:ea typeface="+mn-ea"/>
                <a:cs typeface="+mn-cs"/>
              </a:rPr>
              <a:t>Austin Cooper (left)</a:t>
            </a:r>
            <a:r>
              <a:rPr lang="en-US" sz="1200" kern="1200" baseline="0" dirty="0">
                <a:solidFill>
                  <a:schemeClr val="tx1"/>
                </a:solidFill>
                <a:effectLst/>
                <a:latin typeface="+mn-lt"/>
                <a:ea typeface="+mn-ea"/>
                <a:cs typeface="+mn-cs"/>
              </a:rPr>
              <a:t> and </a:t>
            </a:r>
            <a:r>
              <a:rPr lang="en-US" sz="1200" kern="1200" dirty="0">
                <a:solidFill>
                  <a:schemeClr val="tx1"/>
                </a:solidFill>
                <a:effectLst/>
                <a:latin typeface="+mn-lt"/>
                <a:ea typeface="+mn-ea"/>
                <a:cs typeface="+mn-cs"/>
              </a:rPr>
              <a:t>Adam Sherriff-Scott (right).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25</a:t>
            </a:fld>
            <a:endParaRPr lang="en-US"/>
          </a:p>
        </p:txBody>
      </p:sp>
    </p:spTree>
    <p:extLst>
      <p:ext uri="{BB962C8B-B14F-4D97-AF65-F5344CB8AC3E}">
        <p14:creationId xmlns:p14="http://schemas.microsoft.com/office/powerpoint/2010/main" val="36401271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a:t>
            </a:r>
            <a:r>
              <a:rPr lang="en-US" baseline="0" dirty="0"/>
              <a:t> wrote up much of this in a Lethbridge Historical Society article…</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26</a:t>
            </a:fld>
            <a:endParaRPr lang="en-US"/>
          </a:p>
        </p:txBody>
      </p:sp>
    </p:spTree>
    <p:extLst>
      <p:ext uri="{BB962C8B-B14F-4D97-AF65-F5344CB8AC3E}">
        <p14:creationId xmlns:p14="http://schemas.microsoft.com/office/powerpoint/2010/main" val="34481498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the process of tracking down details about the Lethbridge painting, I came across a lot of other material about bird’s eye views…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27</a:t>
            </a:fld>
            <a:endParaRPr lang="en-US"/>
          </a:p>
        </p:txBody>
      </p:sp>
    </p:spTree>
    <p:extLst>
      <p:ext uri="{BB962C8B-B14F-4D97-AF65-F5344CB8AC3E}">
        <p14:creationId xmlns:p14="http://schemas.microsoft.com/office/powerpoint/2010/main" val="39072429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Views themselves</a:t>
            </a:r>
            <a:r>
              <a:rPr lang="en-US" baseline="0" dirty="0"/>
              <a:t> can more than just a </a:t>
            </a:r>
            <a:r>
              <a:rPr lang="en-US" baseline="0" dirty="0" err="1"/>
              <a:t>colourful</a:t>
            </a:r>
            <a:r>
              <a:rPr lang="en-US" baseline="0" dirty="0"/>
              <a:t> representation of a bygone era… and can actually be used as a source of scholarship.</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28</a:t>
            </a:fld>
            <a:endParaRPr lang="en-US"/>
          </a:p>
        </p:txBody>
      </p:sp>
    </p:spTree>
    <p:extLst>
      <p:ext uri="{BB962C8B-B14F-4D97-AF65-F5344CB8AC3E}">
        <p14:creationId xmlns:p14="http://schemas.microsoft.com/office/powerpoint/2010/main" val="38453689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John</a:t>
            </a:r>
            <a:r>
              <a:rPr lang="en-US" baseline="0" dirty="0"/>
              <a:t> Reps – seen here -- was the foremost expert on the history of American urban planning and urban </a:t>
            </a:r>
            <a:r>
              <a:rPr lang="en-US" dirty="0"/>
              <a:t>iconography.  He literally</a:t>
            </a:r>
            <a:r>
              <a:rPr lang="en-US" baseline="0" dirty="0"/>
              <a:t> wrote the book on the history of urban planning with his publication </a:t>
            </a:r>
            <a:r>
              <a:rPr lang="en-US" i="1" dirty="0"/>
              <a:t>The Making of Urban America</a:t>
            </a:r>
            <a:r>
              <a:rPr lang="en-US" dirty="0"/>
              <a:t>…</a:t>
            </a:r>
            <a:r>
              <a:rPr lang="en-US" baseline="0" dirty="0"/>
              <a:t> and his other </a:t>
            </a:r>
            <a:r>
              <a:rPr lang="en-US" dirty="0"/>
              <a:t>books exploring the origins and growth of towns and cities. </a:t>
            </a:r>
            <a:br>
              <a:rPr lang="en-US" dirty="0"/>
            </a:br>
            <a:br>
              <a:rPr lang="en-US" dirty="0"/>
            </a:br>
            <a:r>
              <a:rPr lang="en-US" dirty="0"/>
              <a:t>He ALSO </a:t>
            </a:r>
            <a:r>
              <a:rPr lang="en-US" baseline="0" dirty="0"/>
              <a:t>wrote books about 19</a:t>
            </a:r>
            <a:r>
              <a:rPr lang="en-US" baseline="30000" dirty="0"/>
              <a:t>th</a:t>
            </a:r>
            <a:r>
              <a:rPr lang="en-US" baseline="0" dirty="0"/>
              <a:t>-century printed views… </a:t>
            </a:r>
            <a:r>
              <a:rPr lang="en-US" b="0" dirty="0"/>
              <a:t>identifying the artists who created them, and explaining how they were drawn, printed, published, sold, and used.</a:t>
            </a:r>
            <a:r>
              <a:rPr lang="en-US" b="0" baseline="0" dirty="0"/>
              <a:t> </a:t>
            </a:r>
          </a:p>
          <a:p>
            <a:endParaRPr lang="en-US" b="0" baseline="0" dirty="0"/>
          </a:p>
          <a:p>
            <a:r>
              <a:rPr lang="en-US" b="0" baseline="0" dirty="0"/>
              <a:t>In the quote above, he indicates that these views can be “…sources for research in the history of architecture, city planning, transportation, urban geography, printing technology, and other fields.”</a:t>
            </a:r>
            <a:br>
              <a:rPr lang="en-US" dirty="0"/>
            </a:br>
            <a:br>
              <a:rPr lang="en-US" dirty="0"/>
            </a:br>
            <a:endParaRPr lang="en-US" b="1" dirty="0"/>
          </a:p>
        </p:txBody>
      </p:sp>
      <p:sp>
        <p:nvSpPr>
          <p:cNvPr id="4" name="Slide Number Placeholder 3"/>
          <p:cNvSpPr>
            <a:spLocks noGrp="1"/>
          </p:cNvSpPr>
          <p:nvPr>
            <p:ph type="sldNum" sz="quarter" idx="10"/>
          </p:nvPr>
        </p:nvSpPr>
        <p:spPr/>
        <p:txBody>
          <a:bodyPr/>
          <a:lstStyle/>
          <a:p>
            <a:fld id="{8DAEC444-603B-4F09-9A06-5917518DD901}" type="slidenum">
              <a:rPr lang="en-US" smtClean="0"/>
              <a:t>29</a:t>
            </a:fld>
            <a:endParaRPr lang="en-US"/>
          </a:p>
        </p:txBody>
      </p:sp>
    </p:spTree>
    <p:extLst>
      <p:ext uri="{BB962C8B-B14F-4D97-AF65-F5344CB8AC3E}">
        <p14:creationId xmlns:p14="http://schemas.microsoft.com/office/powerpoint/2010/main" val="3433454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was back in April of 2001 when I arrived at the University Library… then located in University Hall. For a few months my</a:t>
            </a:r>
            <a:r>
              <a:rPr lang="en-US" baseline="0" dirty="0"/>
              <a:t> desk was in the University Archives not far from where Doris Kostiuk is sitting in this photo. On the opposite wall from Doris [CLICK] was an immense painting of Lethbridge (about eight feet wide and four feet tall)… which appeared quite old and showed a very different city from today’s. I found it fascinating and looked at it closely…</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a:t>
            </a:fld>
            <a:endParaRPr lang="en-US"/>
          </a:p>
        </p:txBody>
      </p:sp>
    </p:spTree>
    <p:extLst>
      <p:ext uri="{BB962C8B-B14F-4D97-AF65-F5344CB8AC3E}">
        <p14:creationId xmlns:p14="http://schemas.microsoft.com/office/powerpoint/2010/main" val="34433576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Something else that I came across was a review of an exhibition of bird’s eye views held</a:t>
            </a:r>
            <a:r>
              <a:rPr lang="en-US" sz="1200" kern="1200" baseline="0" dirty="0">
                <a:solidFill>
                  <a:schemeClr val="tx1"/>
                </a:solidFill>
                <a:effectLst/>
                <a:latin typeface="+mn-lt"/>
                <a:ea typeface="+mn-ea"/>
                <a:cs typeface="+mn-cs"/>
              </a:rPr>
              <a:t> in 1976 at t</a:t>
            </a:r>
            <a:r>
              <a:rPr lang="en-US" sz="1200" kern="1200" dirty="0">
                <a:solidFill>
                  <a:schemeClr val="tx1"/>
                </a:solidFill>
                <a:effectLst/>
                <a:latin typeface="+mn-lt"/>
                <a:ea typeface="+mn-ea"/>
                <a:cs typeface="+mn-cs"/>
              </a:rPr>
              <a:t>he Public Archives </a:t>
            </a:r>
            <a:r>
              <a:rPr lang="en-US" sz="1200" kern="1200" baseline="0" dirty="0">
                <a:solidFill>
                  <a:schemeClr val="tx1"/>
                </a:solidFill>
                <a:effectLst/>
                <a:latin typeface="+mn-lt"/>
                <a:ea typeface="+mn-ea"/>
                <a:cs typeface="+mn-cs"/>
              </a:rPr>
              <a:t>in Ottawa </a:t>
            </a:r>
            <a:r>
              <a:rPr lang="en-US" sz="1200" kern="1200" dirty="0">
                <a:solidFill>
                  <a:schemeClr val="tx1"/>
                </a:solidFill>
                <a:effectLst/>
                <a:latin typeface="+mn-lt"/>
                <a:ea typeface="+mn-ea"/>
                <a:cs typeface="+mn-cs"/>
              </a:rPr>
              <a:t>.</a:t>
            </a:r>
            <a:r>
              <a:rPr lang="en-US" sz="1200" kern="1200" baseline="0" dirty="0">
                <a:solidFill>
                  <a:schemeClr val="tx1"/>
                </a:solidFill>
                <a:effectLst/>
                <a:latin typeface="+mn-lt"/>
                <a:ea typeface="+mn-ea"/>
                <a:cs typeface="+mn-cs"/>
              </a:rPr>
              <a:t> The exhibit included </a:t>
            </a:r>
            <a:r>
              <a:rPr lang="en-US" sz="1200" kern="1200" dirty="0">
                <a:solidFill>
                  <a:schemeClr val="tx1"/>
                </a:solidFill>
                <a:effectLst/>
                <a:latin typeface="+mn-lt"/>
                <a:ea typeface="+mn-ea"/>
                <a:cs typeface="+mn-cs"/>
              </a:rPr>
              <a:t>78 bird's-eye maps of 75 Canadian cities…</a:t>
            </a:r>
            <a:r>
              <a:rPr lang="en-US" sz="1200" kern="1200" baseline="0" dirty="0">
                <a:solidFill>
                  <a:schemeClr val="tx1"/>
                </a:solidFill>
                <a:effectLst/>
                <a:latin typeface="+mn-lt"/>
                <a:ea typeface="+mn-ea"/>
                <a:cs typeface="+mn-cs"/>
              </a:rPr>
              <a:t> interestingly, the reviewer noted that “…the interior western provinces of Alberta and Saskatchewan were </a:t>
            </a:r>
            <a:r>
              <a:rPr lang="en-US" sz="1200" b="1" kern="1200" baseline="0" dirty="0">
                <a:solidFill>
                  <a:schemeClr val="tx1"/>
                </a:solidFill>
                <a:effectLst/>
                <a:latin typeface="+mn-lt"/>
                <a:ea typeface="+mn-ea"/>
                <a:cs typeface="+mn-cs"/>
              </a:rPr>
              <a:t>un-</a:t>
            </a:r>
            <a:r>
              <a:rPr lang="en-US" sz="1200" kern="1200" baseline="0" dirty="0">
                <a:solidFill>
                  <a:schemeClr val="tx1"/>
                </a:solidFill>
                <a:effectLst/>
                <a:latin typeface="+mn-lt"/>
                <a:ea typeface="+mn-ea"/>
                <a:cs typeface="+mn-cs"/>
              </a:rPr>
              <a:t>represented.”</a:t>
            </a:r>
            <a:br>
              <a:rPr lang="en-US" sz="1200" kern="1200" baseline="0" dirty="0">
                <a:solidFill>
                  <a:schemeClr val="tx1"/>
                </a:solidFill>
                <a:effectLst/>
                <a:latin typeface="+mn-lt"/>
                <a:ea typeface="+mn-ea"/>
                <a:cs typeface="+mn-cs"/>
              </a:rPr>
            </a:br>
            <a:br>
              <a:rPr lang="en-US" sz="1200" kern="1200" baseline="0" dirty="0">
                <a:solidFill>
                  <a:schemeClr val="tx1"/>
                </a:solidFill>
                <a:effectLst/>
                <a:latin typeface="+mn-lt"/>
                <a:ea typeface="+mn-ea"/>
                <a:cs typeface="+mn-cs"/>
              </a:rPr>
            </a:br>
            <a:r>
              <a:rPr lang="en-US" sz="1200" kern="1200" baseline="0" dirty="0">
                <a:solidFill>
                  <a:schemeClr val="tx1"/>
                </a:solidFill>
                <a:effectLst/>
                <a:latin typeface="+mn-lt"/>
                <a:ea typeface="+mn-ea"/>
                <a:cs typeface="+mn-cs"/>
              </a:rPr>
              <a:t>So I thought I’d see what bird’s-eye views of Alberta I could find myself in library collections, archives, museums, galleries and in newspaper advertisements. </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30</a:t>
            </a:fld>
            <a:endParaRPr lang="en-US"/>
          </a:p>
        </p:txBody>
      </p:sp>
    </p:spTree>
    <p:extLst>
      <p:ext uri="{BB962C8B-B14F-4D97-AF65-F5344CB8AC3E}">
        <p14:creationId xmlns:p14="http://schemas.microsoft.com/office/powerpoint/2010/main" val="474432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of the bird’s eye views I found were – like the Lethbridge view –</a:t>
            </a:r>
            <a:r>
              <a:rPr lang="en-US" baseline="0" dirty="0"/>
              <a:t> </a:t>
            </a:r>
            <a:r>
              <a:rPr lang="en-US" dirty="0"/>
              <a:t>advertisements</a:t>
            </a:r>
            <a:r>
              <a:rPr lang="en-US" baseline="0" dirty="0"/>
              <a:t> created</a:t>
            </a:r>
            <a:r>
              <a:rPr lang="en-US" dirty="0"/>
              <a:t> for real estate</a:t>
            </a:r>
            <a:r>
              <a:rPr lang="en-US" baseline="0" dirty="0"/>
              <a:t> developers. A lot were from about 1910 to 1912 which coincided with the peak of a provincial real estate boom as immigrants flooded across the Prairie provinces and into Alberta...</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31</a:t>
            </a:fld>
            <a:endParaRPr lang="en-US"/>
          </a:p>
        </p:txBody>
      </p:sp>
    </p:spTree>
    <p:extLst>
      <p:ext uri="{BB962C8B-B14F-4D97-AF65-F5344CB8AC3E}">
        <p14:creationId xmlns:p14="http://schemas.microsoft.com/office/powerpoint/2010/main" val="6460204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the inside of</a:t>
            </a:r>
            <a:r>
              <a:rPr lang="en-US" baseline="0" dirty="0"/>
              <a:t> Calgary real estate office in 1911… notice the many maps hanging on the office walls…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32</a:t>
            </a:fld>
            <a:endParaRPr lang="en-US"/>
          </a:p>
        </p:txBody>
      </p:sp>
    </p:spTree>
    <p:extLst>
      <p:ext uri="{BB962C8B-B14F-4D97-AF65-F5344CB8AC3E}">
        <p14:creationId xmlns:p14="http://schemas.microsoft.com/office/powerpoint/2010/main" val="9034654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those maps hanging</a:t>
            </a:r>
            <a:r>
              <a:rPr lang="en-US" baseline="0" dirty="0"/>
              <a:t> in the office you saw in </a:t>
            </a:r>
            <a:r>
              <a:rPr lang="en-US" dirty="0"/>
              <a:t>the previous photograph was this one… it shows the entire city of Calgary as</a:t>
            </a:r>
            <a:r>
              <a:rPr lang="en-US" baseline="0" dirty="0"/>
              <a:t> it appeared in about 1910.</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33</a:t>
            </a:fld>
            <a:endParaRPr lang="en-US"/>
          </a:p>
        </p:txBody>
      </p:sp>
    </p:spTree>
    <p:extLst>
      <p:ext uri="{BB962C8B-B14F-4D97-AF65-F5344CB8AC3E}">
        <p14:creationId xmlns:p14="http://schemas.microsoft.com/office/powerpoint/2010/main" val="1803343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zoom in on the image, you can</a:t>
            </a:r>
            <a:r>
              <a:rPr lang="en-US" baseline="0" dirty="0"/>
              <a:t> make out downtown Calgary, the Bow River, Princes Island, and the railway tracks…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34</a:t>
            </a:fld>
            <a:endParaRPr lang="en-US"/>
          </a:p>
        </p:txBody>
      </p:sp>
    </p:spTree>
    <p:extLst>
      <p:ext uri="{BB962C8B-B14F-4D97-AF65-F5344CB8AC3E}">
        <p14:creationId xmlns:p14="http://schemas.microsoft.com/office/powerpoint/2010/main" val="31808034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view was painted by Harry Marriott Burton, a trained British artist who lived in the city for several years producing views for the real estate industry. This close up shows the CPR industrial division in the southeast which had been recently developed… and which was a magnet for proposed real estate developments. </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35</a:t>
            </a:fld>
            <a:endParaRPr lang="en-US"/>
          </a:p>
        </p:txBody>
      </p:sp>
    </p:spTree>
    <p:extLst>
      <p:ext uri="{BB962C8B-B14F-4D97-AF65-F5344CB8AC3E}">
        <p14:creationId xmlns:p14="http://schemas.microsoft.com/office/powerpoint/2010/main" val="28478502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another</a:t>
            </a:r>
            <a:r>
              <a:rPr lang="en-US" baseline="0" dirty="0"/>
              <a:t> Calgary </a:t>
            </a:r>
            <a:r>
              <a:rPr lang="en-US" dirty="0"/>
              <a:t>advertisement containing</a:t>
            </a:r>
            <a:r>
              <a:rPr lang="en-US" baseline="0" dirty="0"/>
              <a:t> a view promoting the Tuxedo Park subdivision… now considered part of the inner-city.</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36</a:t>
            </a:fld>
            <a:endParaRPr lang="en-US"/>
          </a:p>
        </p:txBody>
      </p:sp>
    </p:spTree>
    <p:extLst>
      <p:ext uri="{BB962C8B-B14F-4D97-AF65-F5344CB8AC3E}">
        <p14:creationId xmlns:p14="http://schemas.microsoft.com/office/powerpoint/2010/main" val="519997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t>
            </a:r>
            <a:r>
              <a:rPr lang="en-US" baseline="0" dirty="0"/>
              <a:t> close-up of downtown shows some remarkable details… you can clearly see street names and buildings located in the city’s downtown… and the “Proposed” Centre Street bridge.</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37</a:t>
            </a:fld>
            <a:endParaRPr lang="en-US"/>
          </a:p>
        </p:txBody>
      </p:sp>
    </p:spTree>
    <p:extLst>
      <p:ext uri="{BB962C8B-B14F-4D97-AF65-F5344CB8AC3E}">
        <p14:creationId xmlns:p14="http://schemas.microsoft.com/office/powerpoint/2010/main" val="35916367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 view of Calgary by Gibson</a:t>
            </a:r>
            <a:r>
              <a:rPr lang="en-US" baseline="0" dirty="0"/>
              <a:t> Catlett… used to advertise subdivisions for sale by F. C. Lowes &amp; Company… the biggest real estate developer of the day. </a:t>
            </a:r>
            <a:br>
              <a:rPr lang="en-US" dirty="0"/>
            </a:br>
            <a:br>
              <a:rPr lang="en-US" dirty="0"/>
            </a:br>
            <a:r>
              <a:rPr lang="en-US" dirty="0"/>
              <a:t>Note the </a:t>
            </a:r>
            <a:r>
              <a:rPr lang="en-US" baseline="0" dirty="0"/>
              <a:t>“pointing finger”… also known as a “</a:t>
            </a:r>
            <a:r>
              <a:rPr lang="en-US" baseline="0" dirty="0" err="1"/>
              <a:t>m</a:t>
            </a:r>
            <a:r>
              <a:rPr lang="en-US" dirty="0" err="1"/>
              <a:t>anicule</a:t>
            </a:r>
            <a:r>
              <a:rPr lang="en-US" dirty="0"/>
              <a:t>”… these </a:t>
            </a:r>
            <a:r>
              <a:rPr lang="en-US" baseline="0" dirty="0"/>
              <a:t>often appeared in advertisements and other signage of that era. </a:t>
            </a:r>
            <a:br>
              <a:rPr lang="en-US" baseline="0" dirty="0"/>
            </a:b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38</a:t>
            </a:fld>
            <a:endParaRPr lang="en-US"/>
          </a:p>
        </p:txBody>
      </p:sp>
    </p:spTree>
    <p:extLst>
      <p:ext uri="{BB962C8B-B14F-4D97-AF65-F5344CB8AC3E}">
        <p14:creationId xmlns:p14="http://schemas.microsoft.com/office/powerpoint/2010/main" val="7526261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a:t>
            </a:r>
            <a:r>
              <a:rPr lang="en-US" baseline="0" dirty="0"/>
              <a:t> extremely large Catlett painting of the Canadian Pacific Railway’s Irrigation Block lands… located between Calgary and Medicine Hat… the painting was likely used for CPR exhibits.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39</a:t>
            </a:fld>
            <a:endParaRPr lang="en-US"/>
          </a:p>
        </p:txBody>
      </p:sp>
    </p:spTree>
    <p:extLst>
      <p:ext uri="{BB962C8B-B14F-4D97-AF65-F5344CB8AC3E}">
        <p14:creationId xmlns:p14="http://schemas.microsoft.com/office/powerpoint/2010/main" val="3051390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 photo</a:t>
            </a:r>
            <a:r>
              <a:rPr lang="en-US" baseline="0" dirty="0"/>
              <a:t> of it…. a bird’s eye view of Lethbridge in year 1912 from </a:t>
            </a:r>
            <a:r>
              <a:rPr lang="en-US" dirty="0"/>
              <a:t>an imaginary point </a:t>
            </a:r>
            <a:r>
              <a:rPr lang="en-US" baseline="0" dirty="0"/>
              <a:t>several hundred feet </a:t>
            </a:r>
            <a:r>
              <a:rPr lang="en-US" dirty="0"/>
              <a:t>above</a:t>
            </a:r>
            <a:r>
              <a:rPr lang="en-US" baseline="0" dirty="0"/>
              <a:t> what is now the </a:t>
            </a:r>
            <a:r>
              <a:rPr lang="en-US" baseline="0" dirty="0" err="1"/>
              <a:t>Crowsnest</a:t>
            </a:r>
            <a:r>
              <a:rPr lang="en-US" baseline="0" dirty="0"/>
              <a:t> highway…. It’s l</a:t>
            </a:r>
            <a:r>
              <a:rPr lang="en-US" dirty="0"/>
              <a:t>ooking southeast towards the downtown.</a:t>
            </a:r>
            <a:br>
              <a:rPr lang="en-US" dirty="0"/>
            </a:br>
            <a:br>
              <a:rPr lang="en-US" dirty="0"/>
            </a:br>
            <a:r>
              <a:rPr lang="en-US" dirty="0"/>
              <a:t>Let’s orient ourselves… [CLICK]… </a:t>
            </a:r>
            <a:r>
              <a:rPr lang="en-US" baseline="0" dirty="0"/>
              <a:t> [CLICK] Can anyone identify this road? [CLICK]  It’s 1</a:t>
            </a:r>
            <a:r>
              <a:rPr lang="en-US" baseline="30000" dirty="0"/>
              <a:t>st</a:t>
            </a:r>
            <a:r>
              <a:rPr lang="en-US" baseline="0" dirty="0"/>
              <a:t> Ave…. the railroad tracks demarcate North and South Lethbridge… [CLICK] this one? [CLICK] This is 6</a:t>
            </a:r>
            <a:r>
              <a:rPr lang="en-US" baseline="30000" dirty="0"/>
              <a:t>th</a:t>
            </a:r>
            <a:r>
              <a:rPr lang="en-US" baseline="0" dirty="0"/>
              <a:t> Ave. South which turns into Whoop-Up Drive [CLICK] This one? [CLICK] 13</a:t>
            </a:r>
            <a:r>
              <a:rPr lang="en-US" baseline="30000" dirty="0"/>
              <a:t>th</a:t>
            </a:r>
            <a:r>
              <a:rPr lang="en-US" baseline="0" dirty="0"/>
              <a:t> Street which is today one of the city’s main North-South arteries. </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a:t>
            </a:fld>
            <a:endParaRPr lang="en-US"/>
          </a:p>
        </p:txBody>
      </p:sp>
    </p:spTree>
    <p:extLst>
      <p:ext uri="{BB962C8B-B14F-4D97-AF65-F5344CB8AC3E}">
        <p14:creationId xmlns:p14="http://schemas.microsoft.com/office/powerpoint/2010/main" val="36702862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close</a:t>
            </a:r>
            <a:r>
              <a:rPr lang="en-US" baseline="0" dirty="0"/>
              <a:t>-up of the painting’s label… indicating the artist name as being Gibson Catlett.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40</a:t>
            </a:fld>
            <a:endParaRPr lang="en-US"/>
          </a:p>
        </p:txBody>
      </p:sp>
    </p:spTree>
    <p:extLst>
      <p:ext uri="{BB962C8B-B14F-4D97-AF65-F5344CB8AC3E}">
        <p14:creationId xmlns:p14="http://schemas.microsoft.com/office/powerpoint/2010/main" val="25397473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close-up of the area around Brooks,</a:t>
            </a:r>
            <a:r>
              <a:rPr lang="en-US" baseline="0" dirty="0"/>
              <a:t> Alberta… providing a sense of the detail in the painting…</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41</a:t>
            </a:fld>
            <a:endParaRPr lang="en-US"/>
          </a:p>
        </p:txBody>
      </p:sp>
    </p:spTree>
    <p:extLst>
      <p:ext uri="{BB962C8B-B14F-4D97-AF65-F5344CB8AC3E}">
        <p14:creationId xmlns:p14="http://schemas.microsoft.com/office/powerpoint/2010/main" val="24089067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 view of Medicine</a:t>
            </a:r>
            <a:r>
              <a:rPr lang="en-US" baseline="0" dirty="0"/>
              <a:t> Hat…  pointing to the location of a proposed development called Ashton Place.</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42</a:t>
            </a:fld>
            <a:endParaRPr lang="en-US"/>
          </a:p>
        </p:txBody>
      </p:sp>
    </p:spTree>
    <p:extLst>
      <p:ext uri="{BB962C8B-B14F-4D97-AF65-F5344CB8AC3E}">
        <p14:creationId xmlns:p14="http://schemas.microsoft.com/office/powerpoint/2010/main" val="41852329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here’s one showing Chestermere Lake east of Calgary... an</a:t>
            </a:r>
            <a:r>
              <a:rPr lang="en-US" baseline="0" dirty="0"/>
              <a:t> irrigation reservoir at the time.</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43</a:t>
            </a:fld>
            <a:endParaRPr lang="en-US"/>
          </a:p>
        </p:txBody>
      </p:sp>
    </p:spTree>
    <p:extLst>
      <p:ext uri="{BB962C8B-B14F-4D97-AF65-F5344CB8AC3E}">
        <p14:creationId xmlns:p14="http://schemas.microsoft.com/office/powerpoint/2010/main" val="20522730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Lastly,</a:t>
            </a:r>
            <a:r>
              <a:rPr lang="en-US" baseline="0" dirty="0"/>
              <a:t> this view shows Edmonton in the lower part of the image… and what was then a separate city called </a:t>
            </a:r>
            <a:r>
              <a:rPr lang="en-US" baseline="0" dirty="0" err="1"/>
              <a:t>Strathcona</a:t>
            </a:r>
            <a:r>
              <a:rPr lang="en-US" baseline="0" dirty="0"/>
              <a:t> in the upper-part. You can see the Legislature building, river valley, the high level 9</a:t>
            </a:r>
            <a:r>
              <a:rPr lang="en-US" baseline="30000" dirty="0"/>
              <a:t>th</a:t>
            </a:r>
            <a:r>
              <a:rPr lang="en-US" baseline="0" dirty="0"/>
              <a:t> Street bridge, Whyte Avenue and the University of Alberta grounds…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44</a:t>
            </a:fld>
            <a:endParaRPr lang="en-US"/>
          </a:p>
        </p:txBody>
      </p:sp>
    </p:spTree>
    <p:extLst>
      <p:ext uri="{BB962C8B-B14F-4D97-AF65-F5344CB8AC3E}">
        <p14:creationId xmlns:p14="http://schemas.microsoft.com/office/powerpoint/2010/main" val="32839245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of these views and many more are shown and described in this article I wrote for the ACMLA Bulletin</a:t>
            </a:r>
            <a:r>
              <a:rPr lang="en-US" baseline="0" dirty="0"/>
              <a:t> in 2020.</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45</a:t>
            </a:fld>
            <a:endParaRPr lang="en-US"/>
          </a:p>
        </p:txBody>
      </p:sp>
    </p:spTree>
    <p:extLst>
      <p:ext uri="{BB962C8B-B14F-4D97-AF65-F5344CB8AC3E}">
        <p14:creationId xmlns:p14="http://schemas.microsoft.com/office/powerpoint/2010/main" val="30565506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Which brings me to what I did during</a:t>
            </a:r>
            <a:r>
              <a:rPr lang="en-US" baseline="0" dirty="0"/>
              <a:t> my six-month leave… which was to focus specifically on the artist and businessman Gibson Catlett…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46</a:t>
            </a:fld>
            <a:endParaRPr lang="en-US"/>
          </a:p>
        </p:txBody>
      </p:sp>
    </p:spTree>
    <p:extLst>
      <p:ext uri="{BB962C8B-B14F-4D97-AF65-F5344CB8AC3E}">
        <p14:creationId xmlns:p14="http://schemas.microsoft.com/office/powerpoint/2010/main" val="42821373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Catlett was born</a:t>
            </a:r>
            <a:r>
              <a:rPr lang="en-US" baseline="0" dirty="0"/>
              <a:t> in the small village of Catlett, Virginia - which is near Washington, D.C. – to an affluent family of Virginia planters… the term “planter” refers to the first European colonists in Virginia.  I didn’t find out much about his early life… but in a 1923 interview, he said that painting and sketching were among his early boyhood interests. </a:t>
            </a:r>
            <a:br>
              <a:rPr lang="en-US" baseline="0" dirty="0"/>
            </a:br>
            <a:br>
              <a:rPr lang="en-US" baseline="0" dirty="0"/>
            </a:br>
            <a:r>
              <a:rPr lang="en-US" baseline="0" dirty="0"/>
              <a:t>The images you see here were from the 1920s when Catlett’s paintings were in high demand and he had studios and offices in both Chicago and Miami, Florida.</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47</a:t>
            </a:fld>
            <a:endParaRPr lang="en-US"/>
          </a:p>
        </p:txBody>
      </p:sp>
    </p:spTree>
    <p:extLst>
      <p:ext uri="{BB962C8B-B14F-4D97-AF65-F5344CB8AC3E}">
        <p14:creationId xmlns:p14="http://schemas.microsoft.com/office/powerpoint/2010/main" val="16832345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As a young man, Catlett was trained in journalism and became involved in book publishing and advertising… which saw him frequently travelling and moving to different cities…  New York City, Philadelphia, Atlanta, Columbia South Carolina, and other locations…</a:t>
            </a:r>
            <a:br>
              <a:rPr lang="en-US" baseline="0" dirty="0"/>
            </a:br>
            <a:br>
              <a:rPr lang="en-US" baseline="0" dirty="0"/>
            </a:br>
            <a:r>
              <a:rPr lang="en-US" baseline="0" dirty="0"/>
              <a:t>As far as his personal life, Catlett was married in 1894 to Josephine Griffin… and they had one child together named Elizabeth who was born in 1897.</a:t>
            </a:r>
            <a:br>
              <a:rPr lang="en-US" dirty="0"/>
            </a:br>
            <a:br>
              <a:rPr lang="en-US" dirty="0"/>
            </a:br>
            <a:r>
              <a:rPr lang="en-US" dirty="0"/>
              <a:t>Today Catlett would be thought of as a “city</a:t>
            </a:r>
            <a:r>
              <a:rPr lang="en-US" baseline="0" dirty="0"/>
              <a:t> booster” or promoter… proponents of </a:t>
            </a:r>
            <a:r>
              <a:rPr lang="en-US" dirty="0" err="1"/>
              <a:t>boosterism</a:t>
            </a:r>
            <a:r>
              <a:rPr lang="en-US" dirty="0"/>
              <a:t> made extravagant predictions for communities</a:t>
            </a:r>
            <a:r>
              <a:rPr lang="en-US" baseline="0" dirty="0"/>
              <a:t> </a:t>
            </a:r>
            <a:r>
              <a:rPr lang="en-US" dirty="0"/>
              <a:t>in the hope of attracting more residents and</a:t>
            </a:r>
            <a:r>
              <a:rPr lang="en-US" baseline="0" dirty="0"/>
              <a:t> </a:t>
            </a:r>
            <a:r>
              <a:rPr lang="en-US" dirty="0"/>
              <a:t>inflating the prices of local real estate. [Wikipedia].</a:t>
            </a:r>
            <a:br>
              <a:rPr lang="en-US" dirty="0"/>
            </a:br>
            <a:br>
              <a:rPr lang="en-US" dirty="0"/>
            </a:br>
            <a:r>
              <a:rPr lang="en-US" dirty="0"/>
              <a:t>Catlett’s travels saw</a:t>
            </a:r>
            <a:r>
              <a:rPr lang="en-US" baseline="0" dirty="0"/>
              <a:t> him </a:t>
            </a:r>
            <a:r>
              <a:rPr lang="en-US" dirty="0"/>
              <a:t>make his way west to Dallas, Texas in 1905 and by 1906 he</a:t>
            </a:r>
            <a:r>
              <a:rPr lang="en-US" baseline="0" dirty="0"/>
              <a:t> had reached </a:t>
            </a:r>
            <a:r>
              <a:rPr lang="en-US" dirty="0"/>
              <a:t>California.</a:t>
            </a:r>
          </a:p>
        </p:txBody>
      </p:sp>
      <p:sp>
        <p:nvSpPr>
          <p:cNvPr id="4" name="Slide Number Placeholder 3"/>
          <p:cNvSpPr>
            <a:spLocks noGrp="1"/>
          </p:cNvSpPr>
          <p:nvPr>
            <p:ph type="sldNum" sz="quarter" idx="10"/>
          </p:nvPr>
        </p:nvSpPr>
        <p:spPr/>
        <p:txBody>
          <a:bodyPr/>
          <a:lstStyle/>
          <a:p>
            <a:fld id="{8DAEC444-603B-4F09-9A06-5917518DD901}" type="slidenum">
              <a:rPr lang="en-US" smtClean="0"/>
              <a:t>48</a:t>
            </a:fld>
            <a:endParaRPr lang="en-US"/>
          </a:p>
        </p:txBody>
      </p:sp>
    </p:spTree>
    <p:extLst>
      <p:ext uri="{BB962C8B-B14F-4D97-AF65-F5344CB8AC3E}">
        <p14:creationId xmlns:p14="http://schemas.microsoft.com/office/powerpoint/2010/main" val="150434762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that 1923 interview</a:t>
            </a:r>
            <a:r>
              <a:rPr lang="en-US" baseline="0" dirty="0"/>
              <a:t>, i</a:t>
            </a:r>
            <a:r>
              <a:rPr lang="en-US" dirty="0"/>
              <a:t>t was while</a:t>
            </a:r>
            <a:r>
              <a:rPr lang="en-US" baseline="0" dirty="0"/>
              <a:t> in Los Angeles that t</a:t>
            </a:r>
            <a:r>
              <a:rPr lang="en-US" dirty="0"/>
              <a:t>he</a:t>
            </a:r>
            <a:r>
              <a:rPr lang="en-US" baseline="0" dirty="0"/>
              <a:t> idea of painting cities came to Catlett after he’d spent years in the advertising business… He’d sketched and painted many small areas and, from this, thought of spreading whole cities on canvas.  </a:t>
            </a:r>
            <a:br>
              <a:rPr lang="en-US" baseline="0" dirty="0"/>
            </a:br>
            <a:br>
              <a:rPr lang="en-US" baseline="0" dirty="0"/>
            </a:br>
            <a:r>
              <a:rPr lang="en-US" baseline="0" dirty="0"/>
              <a:t>Catlett wasn’t the first or only person doing this type of work in Los Angeles at the time… BUT, promoter that he was, he claimed later in life that he was the </a:t>
            </a:r>
            <a:r>
              <a:rPr lang="en-US" b="1" baseline="0" dirty="0"/>
              <a:t>originator</a:t>
            </a:r>
            <a:r>
              <a:rPr lang="en-US" baseline="0" dirty="0"/>
              <a:t> of what he called “</a:t>
            </a:r>
            <a:r>
              <a:rPr lang="en-US" sz="1200" b="0" i="0" u="none" strike="noStrike" kern="1200" baseline="0" dirty="0">
                <a:solidFill>
                  <a:schemeClr val="tx1"/>
                </a:solidFill>
                <a:latin typeface="+mn-lt"/>
                <a:ea typeface="+mn-ea"/>
                <a:cs typeface="+mn-cs"/>
              </a:rPr>
              <a:t>Real Estate Landscape Painting</a:t>
            </a:r>
            <a:r>
              <a:rPr lang="en-US" baseline="0" dirty="0"/>
              <a: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49</a:t>
            </a:fld>
            <a:endParaRPr lang="en-US"/>
          </a:p>
        </p:txBody>
      </p:sp>
    </p:spTree>
    <p:extLst>
      <p:ext uri="{BB962C8B-B14F-4D97-AF65-F5344CB8AC3E}">
        <p14:creationId xmlns:p14="http://schemas.microsoft.com/office/powerpoint/2010/main" val="76516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closer</a:t>
            </a:r>
            <a:r>
              <a:rPr lang="en-US" baseline="0" dirty="0"/>
              <a:t> at downtown… Let’s see if anyone is able to recognize these features:</a:t>
            </a:r>
            <a:br>
              <a:rPr lang="en-US" dirty="0"/>
            </a:br>
            <a:r>
              <a:rPr lang="en-US" dirty="0"/>
              <a:t>1. Henderson Lake… note</a:t>
            </a:r>
            <a:r>
              <a:rPr lang="en-US" baseline="0" dirty="0"/>
              <a:t> the Electric railway power lines.</a:t>
            </a:r>
            <a:br>
              <a:rPr lang="en-US" dirty="0"/>
            </a:br>
            <a:r>
              <a:rPr lang="en-US" dirty="0"/>
              <a:t>2. This is a water</a:t>
            </a:r>
            <a:r>
              <a:rPr lang="en-US" baseline="0" dirty="0"/>
              <a:t> tower… known as “standpipes” in the day; it’s at 14</a:t>
            </a:r>
            <a:r>
              <a:rPr lang="en-US" baseline="30000" dirty="0"/>
              <a:t>th</a:t>
            </a:r>
            <a:r>
              <a:rPr lang="en-US" baseline="0" dirty="0"/>
              <a:t> Street &amp; 6</a:t>
            </a:r>
            <a:r>
              <a:rPr lang="en-US" baseline="30000" dirty="0"/>
              <a:t>th</a:t>
            </a:r>
            <a:r>
              <a:rPr lang="en-US" baseline="0" dirty="0"/>
              <a:t> Ave. South… there’s another one at 9</a:t>
            </a:r>
            <a:r>
              <a:rPr lang="en-US" baseline="30000" dirty="0"/>
              <a:t>th</a:t>
            </a:r>
            <a:r>
              <a:rPr lang="en-US" baseline="0" dirty="0"/>
              <a:t> Street &amp; 5</a:t>
            </a:r>
            <a:r>
              <a:rPr lang="en-US" baseline="30000" dirty="0"/>
              <a:t>th</a:t>
            </a:r>
            <a:r>
              <a:rPr lang="en-US" baseline="0" dirty="0"/>
              <a:t> Ave. South.</a:t>
            </a:r>
            <a:br>
              <a:rPr lang="en-US" dirty="0"/>
            </a:br>
            <a:r>
              <a:rPr lang="en-US" dirty="0"/>
              <a:t>3. The Canadian Pacific</a:t>
            </a:r>
            <a:r>
              <a:rPr lang="en-US" baseline="0" dirty="0"/>
              <a:t> Railway Station… still at the same location but now occupied by the Lethbridge Health Unit.</a:t>
            </a:r>
            <a:br>
              <a:rPr lang="en-US" dirty="0"/>
            </a:br>
            <a:r>
              <a:rPr lang="en-US" dirty="0"/>
              <a:t>4. Galt Gardens… note the pavilion</a:t>
            </a:r>
            <a:r>
              <a:rPr lang="en-US" baseline="0" dirty="0"/>
              <a:t> which was operated by the City’s Board of Trade... Its no longer there.</a:t>
            </a:r>
            <a:br>
              <a:rPr lang="en-US" dirty="0"/>
            </a:br>
            <a:r>
              <a:rPr lang="en-US" dirty="0"/>
              <a:t>5. The Woolen Mill… it was fairly new in 1912 but turned out to be a short-lived industry.</a:t>
            </a:r>
            <a:br>
              <a:rPr lang="en-US" dirty="0"/>
            </a:br>
            <a:r>
              <a:rPr lang="en-US" dirty="0"/>
              <a:t>6.  Macleod Road – This is one of the</a:t>
            </a:r>
            <a:r>
              <a:rPr lang="en-US" baseline="0" dirty="0"/>
              <a:t> ways you could leave the city… it would take you down to the river valley to a bridge across the river… about where the </a:t>
            </a:r>
            <a:r>
              <a:rPr lang="en-US" baseline="0" dirty="0" err="1"/>
              <a:t>Crowsnest</a:t>
            </a:r>
            <a:r>
              <a:rPr lang="en-US" baseline="0" dirty="0"/>
              <a:t> Highway #3 crossing is today.</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5</a:t>
            </a:fld>
            <a:endParaRPr lang="en-US"/>
          </a:p>
        </p:txBody>
      </p:sp>
    </p:spTree>
    <p:extLst>
      <p:ext uri="{BB962C8B-B14F-4D97-AF65-F5344CB8AC3E}">
        <p14:creationId xmlns:p14="http://schemas.microsoft.com/office/powerpoint/2010/main" val="22168422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view of mining town Searchlight,</a:t>
            </a:r>
            <a:r>
              <a:rPr lang="en-US" baseline="0" dirty="0"/>
              <a:t> Nevada </a:t>
            </a:r>
            <a:r>
              <a:rPr lang="en-US" dirty="0"/>
              <a:t>was the earliest Catlett</a:t>
            </a:r>
            <a:r>
              <a:rPr lang="en-US" baseline="0" dirty="0"/>
              <a:t> </a:t>
            </a:r>
            <a:r>
              <a:rPr lang="en-US" dirty="0"/>
              <a:t>view that I was able</a:t>
            </a:r>
            <a:r>
              <a:rPr lang="en-US" baseline="0" dirty="0"/>
              <a:t> to locate</a:t>
            </a:r>
            <a:r>
              <a:rPr lang="en-US" dirty="0"/>
              <a:t>… I</a:t>
            </a:r>
            <a:r>
              <a:rPr lang="en-US" baseline="0" dirty="0"/>
              <a:t> found it within a real estate advertising booklet.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50</a:t>
            </a:fld>
            <a:endParaRPr lang="en-US"/>
          </a:p>
        </p:txBody>
      </p:sp>
    </p:spTree>
    <p:extLst>
      <p:ext uri="{BB962C8B-B14F-4D97-AF65-F5344CB8AC3E}">
        <p14:creationId xmlns:p14="http://schemas.microsoft.com/office/powerpoint/2010/main" val="4958181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he often did,</a:t>
            </a:r>
            <a:r>
              <a:rPr lang="en-US" baseline="0" dirty="0"/>
              <a:t> Catlett moved to wherever there were new opportunities in real estate development… in 1909 he made his way up the coast to the Portland, Oregon in the Pacific Northwest and signed on with the Oregon-Washington Railroad as their map artist. </a:t>
            </a:r>
            <a:br>
              <a:rPr lang="en-US" baseline="0" dirty="0"/>
            </a:br>
            <a:br>
              <a:rPr lang="en-US" baseline="0" dirty="0"/>
            </a:br>
            <a:r>
              <a:rPr lang="en-US" baseline="0" dirty="0"/>
              <a:t>This was the last move that his wife Josephine would make with Catlett… she left Portland and took their daughter back to her family home in Massachusetts...</a:t>
            </a:r>
            <a:br>
              <a:rPr lang="en-US" baseline="0" dirty="0"/>
            </a:br>
            <a:br>
              <a:rPr lang="en-US" baseline="0" dirty="0"/>
            </a:br>
            <a:r>
              <a:rPr lang="en-US" baseline="0" dirty="0"/>
              <a:t>Their marriage ended in about 1918… legal notices his wife placed in newspapers accused him of “abandoning” their marriage.</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51</a:t>
            </a:fld>
            <a:endParaRPr lang="en-US"/>
          </a:p>
        </p:txBody>
      </p:sp>
    </p:spTree>
    <p:extLst>
      <p:ext uri="{BB962C8B-B14F-4D97-AF65-F5344CB8AC3E}">
        <p14:creationId xmlns:p14="http://schemas.microsoft.com/office/powerpoint/2010/main" val="7384758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a:t>
            </a:r>
            <a:r>
              <a:rPr lang="en-US" baseline="0" dirty="0"/>
              <a:t> 9-foot wide painting that Catlett and artist Henry </a:t>
            </a:r>
            <a:r>
              <a:rPr lang="en-US" baseline="0" dirty="0" err="1"/>
              <a:t>Epting</a:t>
            </a:r>
            <a:r>
              <a:rPr lang="en-US" baseline="0" dirty="0"/>
              <a:t> created for the Hood River Realty Company showing Hood River, Oregon with Portland far off in the distance. It’s on display at the </a:t>
            </a:r>
            <a:r>
              <a:rPr lang="en-US" baseline="0" dirty="0" err="1"/>
              <a:t>Bisnett</a:t>
            </a:r>
            <a:r>
              <a:rPr lang="en-US" baseline="0" dirty="0"/>
              <a:t> Insurance office in Hood River…</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52</a:t>
            </a:fld>
            <a:endParaRPr lang="en-US"/>
          </a:p>
        </p:txBody>
      </p:sp>
    </p:spTree>
    <p:extLst>
      <p:ext uri="{BB962C8B-B14F-4D97-AF65-F5344CB8AC3E}">
        <p14:creationId xmlns:p14="http://schemas.microsoft.com/office/powerpoint/2010/main" val="14999205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closer view of part of the painting… provides</a:t>
            </a:r>
            <a:r>
              <a:rPr lang="en-US" baseline="0" dirty="0"/>
              <a:t> a sense of its incredible detail.</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53</a:t>
            </a:fld>
            <a:endParaRPr lang="en-US"/>
          </a:p>
        </p:txBody>
      </p:sp>
    </p:spTree>
    <p:extLst>
      <p:ext uri="{BB962C8B-B14F-4D97-AF65-F5344CB8AC3E}">
        <p14:creationId xmlns:p14="http://schemas.microsoft.com/office/powerpoint/2010/main" val="21063656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vibrant </a:t>
            </a:r>
            <a:r>
              <a:rPr lang="en-US" dirty="0" err="1"/>
              <a:t>colours</a:t>
            </a:r>
            <a:r>
              <a:rPr lang="en-US" dirty="0"/>
              <a:t>.</a:t>
            </a:r>
          </a:p>
        </p:txBody>
      </p:sp>
      <p:sp>
        <p:nvSpPr>
          <p:cNvPr id="4" name="Slide Number Placeholder 3"/>
          <p:cNvSpPr>
            <a:spLocks noGrp="1"/>
          </p:cNvSpPr>
          <p:nvPr>
            <p:ph type="sldNum" sz="quarter" idx="10"/>
          </p:nvPr>
        </p:nvSpPr>
        <p:spPr/>
        <p:txBody>
          <a:bodyPr/>
          <a:lstStyle/>
          <a:p>
            <a:fld id="{8DAEC444-603B-4F09-9A06-5917518DD901}" type="slidenum">
              <a:rPr lang="en-US" smtClean="0"/>
              <a:t>54</a:t>
            </a:fld>
            <a:endParaRPr lang="en-US"/>
          </a:p>
        </p:txBody>
      </p:sp>
    </p:spTree>
    <p:extLst>
      <p:ext uri="{BB962C8B-B14F-4D97-AF65-F5344CB8AC3E}">
        <p14:creationId xmlns:p14="http://schemas.microsoft.com/office/powerpoint/2010/main" val="21859527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Included were</a:t>
            </a:r>
            <a:r>
              <a:rPr lang="en-US" baseline="0" dirty="0"/>
              <a:t> a</a:t>
            </a:r>
            <a:r>
              <a:rPr lang="en-US" dirty="0"/>
              <a:t> copyright statement… and Catlett’s logo.</a:t>
            </a:r>
          </a:p>
        </p:txBody>
      </p:sp>
      <p:sp>
        <p:nvSpPr>
          <p:cNvPr id="4" name="Slide Number Placeholder 3"/>
          <p:cNvSpPr>
            <a:spLocks noGrp="1"/>
          </p:cNvSpPr>
          <p:nvPr>
            <p:ph type="sldNum" sz="quarter" idx="10"/>
          </p:nvPr>
        </p:nvSpPr>
        <p:spPr/>
        <p:txBody>
          <a:bodyPr/>
          <a:lstStyle/>
          <a:p>
            <a:fld id="{8DAEC444-603B-4F09-9A06-5917518DD901}" type="slidenum">
              <a:rPr lang="en-US" smtClean="0"/>
              <a:t>55</a:t>
            </a:fld>
            <a:endParaRPr lang="en-US"/>
          </a:p>
        </p:txBody>
      </p:sp>
    </p:spTree>
    <p:extLst>
      <p:ext uri="{BB962C8B-B14F-4D97-AF65-F5344CB8AC3E}">
        <p14:creationId xmlns:p14="http://schemas.microsoft.com/office/powerpoint/2010/main" val="32326038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Catlett and many other Americans</a:t>
            </a:r>
            <a:r>
              <a:rPr lang="en-US" baseline="0" dirty="0"/>
              <a:t> made their way into Canada in 1910 when they got wind of our real estate boom… as mentioned, he set up offices in Calgary… later in Montreal… and hired professionally-trained artists to assist him in his work.</a:t>
            </a:r>
            <a:br>
              <a:rPr lang="en-US" baseline="0" dirty="0"/>
            </a:br>
            <a:br>
              <a:rPr lang="en-US" baseline="0" dirty="0"/>
            </a:br>
            <a:r>
              <a:rPr lang="en-US" baseline="0" dirty="0"/>
              <a:t>He travelled from coast to coast creating these views… from Victoria in the West to Halifax in the East.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56</a:t>
            </a:fld>
            <a:endParaRPr lang="en-US"/>
          </a:p>
        </p:txBody>
      </p:sp>
    </p:spTree>
    <p:extLst>
      <p:ext uri="{BB962C8B-B14F-4D97-AF65-F5344CB8AC3E}">
        <p14:creationId xmlns:p14="http://schemas.microsoft.com/office/powerpoint/2010/main" val="199257465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his clients was the</a:t>
            </a:r>
            <a:r>
              <a:rPr lang="en-US" baseline="0" dirty="0"/>
              <a:t> Canadian government itself… he was </a:t>
            </a:r>
            <a:r>
              <a:rPr lang="en-US" dirty="0"/>
              <a:t>commissioned to create a massive</a:t>
            </a:r>
            <a:r>
              <a:rPr lang="en-US" baseline="0" dirty="0"/>
              <a:t> </a:t>
            </a:r>
            <a:r>
              <a:rPr lang="en-US" dirty="0"/>
              <a:t>70-foot</a:t>
            </a:r>
            <a:r>
              <a:rPr lang="en-US" baseline="0" dirty="0"/>
              <a:t> </a:t>
            </a:r>
            <a:r>
              <a:rPr lang="en-US" dirty="0"/>
              <a:t>by 9-foot topographic landscape painting of the entire country of Canada which was to incorporated into the Water Power Exhibit in the Canadian Building at the Panama-Pacific Exposition of 1915 in San Francisco.</a:t>
            </a:r>
            <a:br>
              <a:rPr lang="en-US" dirty="0"/>
            </a:br>
            <a:br>
              <a:rPr lang="en-US" dirty="0"/>
            </a:br>
            <a:r>
              <a:rPr lang="en-US" dirty="0"/>
              <a:t>Catlett</a:t>
            </a:r>
            <a:r>
              <a:rPr lang="en-US" baseline="0" dirty="0"/>
              <a:t> stayed in San Francisco and continued to create huge views of California… two of which you can see on the right.</a:t>
            </a:r>
            <a:r>
              <a:rPr lang="en-US" dirty="0"/>
              <a:t> </a:t>
            </a:r>
          </a:p>
        </p:txBody>
      </p:sp>
      <p:sp>
        <p:nvSpPr>
          <p:cNvPr id="4" name="Slide Number Placeholder 3"/>
          <p:cNvSpPr>
            <a:spLocks noGrp="1"/>
          </p:cNvSpPr>
          <p:nvPr>
            <p:ph type="sldNum" sz="quarter" idx="10"/>
          </p:nvPr>
        </p:nvSpPr>
        <p:spPr/>
        <p:txBody>
          <a:bodyPr/>
          <a:lstStyle/>
          <a:p>
            <a:fld id="{8DAEC444-603B-4F09-9A06-5917518DD901}" type="slidenum">
              <a:rPr lang="en-US" smtClean="0"/>
              <a:t>57</a:t>
            </a:fld>
            <a:endParaRPr lang="en-US"/>
          </a:p>
        </p:txBody>
      </p:sp>
    </p:spTree>
    <p:extLst>
      <p:ext uri="{BB962C8B-B14F-4D97-AF65-F5344CB8AC3E}">
        <p14:creationId xmlns:p14="http://schemas.microsoft.com/office/powerpoint/2010/main" val="266628572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about 1919, he moved to Chicago and established his studios there where he remained for many years… t</a:t>
            </a:r>
            <a:r>
              <a:rPr lang="en-US" dirty="0"/>
              <a:t>hough he would travel and work extensively throughout the United States.</a:t>
            </a:r>
            <a:r>
              <a:rPr lang="en-US" baseline="0" dirty="0"/>
              <a:t>  Catlett was what we would today call a ‘snowbird’ as he left Chicago in the winter for warmer climates…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58</a:t>
            </a:fld>
            <a:endParaRPr lang="en-US"/>
          </a:p>
        </p:txBody>
      </p:sp>
    </p:spTree>
    <p:extLst>
      <p:ext uri="{BB962C8B-B14F-4D97-AF65-F5344CB8AC3E}">
        <p14:creationId xmlns:p14="http://schemas.microsoft.com/office/powerpoint/2010/main" val="346590634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those warm places was Florida where an unprecedented</a:t>
            </a:r>
            <a:r>
              <a:rPr lang="en-US" baseline="0" dirty="0"/>
              <a:t> real estate boom took place in the 1920s… Catlett opened a second studio in Miami during this time. Here we see a 1926 photograph of a Miami real estate office displaying enormous Catlett paintings of “</a:t>
            </a:r>
            <a:r>
              <a:rPr lang="en-US" dirty="0" err="1"/>
              <a:t>Everjune</a:t>
            </a:r>
            <a:r>
              <a:rPr lang="en-US" dirty="0"/>
              <a:t> Gardens” </a:t>
            </a:r>
            <a:r>
              <a:rPr lang="en-US" baseline="0" dirty="0"/>
              <a:t>on the upper-left left and right side of the photo. </a:t>
            </a:r>
          </a:p>
          <a:p>
            <a:endParaRPr lang="en-US" baseline="0" dirty="0"/>
          </a:p>
        </p:txBody>
      </p:sp>
      <p:sp>
        <p:nvSpPr>
          <p:cNvPr id="4" name="Slide Number Placeholder 3"/>
          <p:cNvSpPr>
            <a:spLocks noGrp="1"/>
          </p:cNvSpPr>
          <p:nvPr>
            <p:ph type="sldNum" sz="quarter" idx="10"/>
          </p:nvPr>
        </p:nvSpPr>
        <p:spPr/>
        <p:txBody>
          <a:bodyPr/>
          <a:lstStyle/>
          <a:p>
            <a:fld id="{8DAEC444-603B-4F09-9A06-5917518DD901}" type="slidenum">
              <a:rPr lang="en-US" smtClean="0"/>
              <a:t>59</a:t>
            </a:fld>
            <a:endParaRPr lang="en-US"/>
          </a:p>
        </p:txBody>
      </p:sp>
    </p:spTree>
    <p:extLst>
      <p:ext uri="{BB962C8B-B14F-4D97-AF65-F5344CB8AC3E}">
        <p14:creationId xmlns:p14="http://schemas.microsoft.com/office/powerpoint/2010/main" val="357139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North</a:t>
            </a:r>
            <a:r>
              <a:rPr lang="en-US" baseline="0" dirty="0"/>
              <a:t> Lethbridge… inside the yellow oval </a:t>
            </a:r>
            <a:r>
              <a:rPr lang="en-US" dirty="0"/>
              <a:t>you</a:t>
            </a:r>
            <a:r>
              <a:rPr lang="en-US" baseline="0" dirty="0"/>
              <a:t> can see Galbraith Elementary School along 9</a:t>
            </a:r>
            <a:r>
              <a:rPr lang="en-US" baseline="30000" dirty="0"/>
              <a:t>th</a:t>
            </a:r>
            <a:r>
              <a:rPr lang="en-US" baseline="0" dirty="0"/>
              <a:t> Avenue North… which is still there today… just to the left of it is faint lettering that says “</a:t>
            </a:r>
            <a:r>
              <a:rPr lang="en-US" dirty="0"/>
              <a:t>DOMINION SQUARE.” This was one of the features</a:t>
            </a:r>
            <a:r>
              <a:rPr lang="en-US" baseline="0" dirty="0"/>
              <a:t> of the painting that was baffling to me when I first noticed it…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a:t>
            </a:fld>
            <a:endParaRPr lang="en-US"/>
          </a:p>
        </p:txBody>
      </p:sp>
    </p:spTree>
    <p:extLst>
      <p:ext uri="{BB962C8B-B14F-4D97-AF65-F5344CB8AC3E}">
        <p14:creationId xmlns:p14="http://schemas.microsoft.com/office/powerpoint/2010/main" val="333157540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he became more successful and demand grew</a:t>
            </a:r>
            <a:r>
              <a:rPr lang="en-US" baseline="0" dirty="0"/>
              <a:t> for his views, Catlett’s paintings also grew in size… from quite large to absolutely humungous! </a:t>
            </a:r>
            <a:br>
              <a:rPr lang="en-US" baseline="0" dirty="0"/>
            </a:br>
            <a:br>
              <a:rPr lang="en-US" baseline="0" dirty="0"/>
            </a:br>
            <a:r>
              <a:rPr lang="en-US" dirty="0"/>
              <a:t>One picture of a</a:t>
            </a:r>
            <a:r>
              <a:rPr lang="en-US" baseline="0" dirty="0"/>
              <a:t> </a:t>
            </a:r>
            <a:r>
              <a:rPr lang="en-US" dirty="0"/>
              <a:t>development in St. Petersburg, Florida was reportedly eight-feet-high by one-hundred-and-twenty-feet long and was made in three separate sections. </a:t>
            </a:r>
            <a:br>
              <a:rPr lang="en-US" dirty="0"/>
            </a:br>
            <a:br>
              <a:rPr lang="en-US" dirty="0"/>
            </a:br>
            <a:r>
              <a:rPr lang="en-US" dirty="0"/>
              <a:t>It was displayed</a:t>
            </a:r>
            <a:r>
              <a:rPr lang="en-US" baseline="0" dirty="0"/>
              <a:t> in a</a:t>
            </a:r>
            <a:r>
              <a:rPr lang="en-US" dirty="0"/>
              <a:t> so-called “cycloramic” arrangement meant to enable an individual to stand in the </a:t>
            </a:r>
            <a:r>
              <a:rPr lang="en-US" dirty="0" err="1"/>
              <a:t>centre</a:t>
            </a:r>
            <a:r>
              <a:rPr lang="en-US" dirty="0"/>
              <a:t> of</a:t>
            </a:r>
            <a:r>
              <a:rPr lang="en-US" baseline="0" dirty="0"/>
              <a:t> an </a:t>
            </a:r>
            <a:r>
              <a:rPr lang="en-US" dirty="0"/>
              <a:t>auditorium and, in turning from left to right, gain a conception of what an entire property would look like once completed.</a:t>
            </a:r>
          </a:p>
        </p:txBody>
      </p:sp>
      <p:sp>
        <p:nvSpPr>
          <p:cNvPr id="4" name="Slide Number Placeholder 3"/>
          <p:cNvSpPr>
            <a:spLocks noGrp="1"/>
          </p:cNvSpPr>
          <p:nvPr>
            <p:ph type="sldNum" sz="quarter" idx="10"/>
          </p:nvPr>
        </p:nvSpPr>
        <p:spPr/>
        <p:txBody>
          <a:bodyPr/>
          <a:lstStyle/>
          <a:p>
            <a:fld id="{8DAEC444-603B-4F09-9A06-5917518DD901}" type="slidenum">
              <a:rPr lang="en-US" smtClean="0"/>
              <a:t>60</a:t>
            </a:fld>
            <a:endParaRPr lang="en-US"/>
          </a:p>
        </p:txBody>
      </p:sp>
    </p:spTree>
    <p:extLst>
      <p:ext uri="{BB962C8B-B14F-4D97-AF65-F5344CB8AC3E}">
        <p14:creationId xmlns:p14="http://schemas.microsoft.com/office/powerpoint/2010/main" val="410318006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another view of that type of “cycloramic” arrangement from a Catlett advertisement…</a:t>
            </a:r>
          </a:p>
        </p:txBody>
      </p:sp>
      <p:sp>
        <p:nvSpPr>
          <p:cNvPr id="4" name="Slide Number Placeholder 3"/>
          <p:cNvSpPr>
            <a:spLocks noGrp="1"/>
          </p:cNvSpPr>
          <p:nvPr>
            <p:ph type="sldNum" sz="quarter" idx="10"/>
          </p:nvPr>
        </p:nvSpPr>
        <p:spPr/>
        <p:txBody>
          <a:bodyPr/>
          <a:lstStyle/>
          <a:p>
            <a:fld id="{8DAEC444-603B-4F09-9A06-5917518DD901}" type="slidenum">
              <a:rPr lang="en-US" smtClean="0"/>
              <a:t>61</a:t>
            </a:fld>
            <a:endParaRPr lang="en-US"/>
          </a:p>
        </p:txBody>
      </p:sp>
    </p:spTree>
    <p:extLst>
      <p:ext uri="{BB962C8B-B14F-4D97-AF65-F5344CB8AC3E}">
        <p14:creationId xmlns:p14="http://schemas.microsoft.com/office/powerpoint/2010/main" val="238867050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photograph of a real estate</a:t>
            </a:r>
            <a:r>
              <a:rPr lang="en-US" baseline="0" dirty="0"/>
              <a:t> sales “event” in Knoxville, Tennessee – complete with a brass band – that featured a Catlett painting of a new development called Sequoyah Hills.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62</a:t>
            </a:fld>
            <a:endParaRPr lang="en-US"/>
          </a:p>
        </p:txBody>
      </p:sp>
    </p:spTree>
    <p:extLst>
      <p:ext uri="{BB962C8B-B14F-4D97-AF65-F5344CB8AC3E}">
        <p14:creationId xmlns:p14="http://schemas.microsoft.com/office/powerpoint/2010/main" val="195690611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that same view on a roadside billboard… note the word “RESTRICTED” on</a:t>
            </a:r>
            <a:r>
              <a:rPr lang="en-US" baseline="0" dirty="0"/>
              <a:t> the signage… this was a kind of “code word” meaning that it was an exclusive neighborhood “segregated” by economic class and race.</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63</a:t>
            </a:fld>
            <a:endParaRPr lang="en-US"/>
          </a:p>
        </p:txBody>
      </p:sp>
    </p:spTree>
    <p:extLst>
      <p:ext uri="{BB962C8B-B14F-4D97-AF65-F5344CB8AC3E}">
        <p14:creationId xmlns:p14="http://schemas.microsoft.com/office/powerpoint/2010/main" val="6887521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a:t>
            </a:r>
            <a:r>
              <a:rPr lang="en-US" baseline="0" dirty="0"/>
              <a:t> booms inevitably end in busts… and when the Florida bubble imploded in 1926, Catlett moved on as well… this time finding new opportunities in Texas and Louisiana.</a:t>
            </a:r>
            <a:br>
              <a:rPr lang="en-US" baseline="0" dirty="0"/>
            </a:br>
            <a:br>
              <a:rPr lang="en-US" baseline="0" dirty="0"/>
            </a:br>
            <a:r>
              <a:rPr lang="en-US" baseline="0" dirty="0"/>
              <a:t>The author of the highlighted text on the right… seemed to be of the opinion that Catlett’s paintings were a promotional sales mechanism meant to extract money from gullible real estate investors… there was probably some truth to that… especially considering real estate prices came crashing down across the country a few years later during the 1929 depression.</a:t>
            </a:r>
            <a:br>
              <a:rPr lang="en-US" baseline="0" dirty="0"/>
            </a:b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64</a:t>
            </a:fld>
            <a:endParaRPr lang="en-US"/>
          </a:p>
        </p:txBody>
      </p:sp>
    </p:spTree>
    <p:extLst>
      <p:ext uri="{BB962C8B-B14F-4D97-AF65-F5344CB8AC3E}">
        <p14:creationId xmlns:p14="http://schemas.microsoft.com/office/powerpoint/2010/main" val="23519993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Catlett</a:t>
            </a:r>
            <a:r>
              <a:rPr lang="en-US" baseline="0" dirty="0"/>
              <a:t> sometimes took on work for “non-traditional” real estate clients as demand for his work declined… an example of which was the Oakwood Memorial Park cemetery in High Point, North Carolina – seen here. He also did work for golf courses and resort-style developments. </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65</a:t>
            </a:fld>
            <a:endParaRPr lang="en-US"/>
          </a:p>
        </p:txBody>
      </p:sp>
    </p:spTree>
    <p:extLst>
      <p:ext uri="{BB962C8B-B14F-4D97-AF65-F5344CB8AC3E}">
        <p14:creationId xmlns:p14="http://schemas.microsoft.com/office/powerpoint/2010/main" val="4250907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Real estate sales suffered during the Great Depression and Catlett’s opportunities for creating views diminished… the painting of Chicago seen here was done to promote the Chicago World’s fair. NOTE that it includes an airplane on the left-hand side… better quality aerial photography was also an emerging competitor for </a:t>
            </a:r>
            <a:r>
              <a:rPr lang="en-US" sz="1200" b="0" i="0" u="none" strike="noStrike" kern="1200" baseline="0" dirty="0" err="1">
                <a:solidFill>
                  <a:schemeClr val="tx1"/>
                </a:solidFill>
                <a:latin typeface="+mn-lt"/>
                <a:ea typeface="+mn-ea"/>
                <a:cs typeface="+mn-cs"/>
              </a:rPr>
              <a:t>viewmakers</a:t>
            </a:r>
            <a:r>
              <a:rPr lang="en-US" sz="1200" b="0" i="0" u="none" strike="noStrike" kern="1200" baseline="0" dirty="0">
                <a:solidFill>
                  <a:schemeClr val="tx1"/>
                </a:solidFill>
                <a:latin typeface="+mn-lt"/>
                <a:ea typeface="+mn-ea"/>
                <a:cs typeface="+mn-cs"/>
              </a:rPr>
              <a:t> like Catlett to contend with…</a:t>
            </a:r>
            <a:br>
              <a:rPr lang="en-US" sz="1200" b="0" i="0" u="none" strike="noStrike" kern="1200" baseline="0" dirty="0">
                <a:solidFill>
                  <a:schemeClr val="tx1"/>
                </a:solidFill>
                <a:latin typeface="+mn-lt"/>
                <a:ea typeface="+mn-ea"/>
                <a:cs typeface="+mn-cs"/>
              </a:rPr>
            </a:br>
            <a:br>
              <a:rPr lang="en-US" sz="1200" b="0" i="0" u="none" strike="noStrike" kern="1200" baseline="0" dirty="0">
                <a:solidFill>
                  <a:schemeClr val="tx1"/>
                </a:solidFill>
                <a:latin typeface="+mn-lt"/>
                <a:ea typeface="+mn-ea"/>
                <a:cs typeface="+mn-cs"/>
              </a:rPr>
            </a:br>
            <a:r>
              <a:rPr lang="en-US" sz="1200" b="0" i="0" u="none" strike="noStrike" kern="1200" baseline="0" dirty="0">
                <a:solidFill>
                  <a:schemeClr val="tx1"/>
                </a:solidFill>
                <a:latin typeface="+mn-lt"/>
                <a:ea typeface="+mn-ea"/>
                <a:cs typeface="+mn-cs"/>
              </a:rPr>
              <a:t>When his career was all said and done, Catlett was in the view-making business for about 25 years, and in that time, he estimated he’d produced more than 3,000 pictures… for locations all over North America.</a:t>
            </a:r>
          </a:p>
          <a:p>
            <a:br>
              <a:rPr lang="en-US" sz="1200" b="0" i="0" u="none" strike="noStrike" kern="1200" baseline="0" dirty="0">
                <a:solidFill>
                  <a:schemeClr val="tx1"/>
                </a:solidFill>
                <a:latin typeface="+mn-lt"/>
                <a:ea typeface="+mn-ea"/>
                <a:cs typeface="+mn-cs"/>
              </a:rPr>
            </a:br>
            <a:r>
              <a:rPr lang="en-US" sz="1200" b="0" i="0" u="none" strike="noStrike" kern="1200" baseline="0" dirty="0">
                <a:solidFill>
                  <a:schemeClr val="tx1"/>
                </a:solidFill>
                <a:latin typeface="+mn-lt"/>
                <a:ea typeface="+mn-ea"/>
                <a:cs typeface="+mn-cs"/>
              </a:rPr>
              <a:t>In May, 1935, Catlett’s daughter Elizabeth passed away… and, in August of that same year… Catlett himself died at his family estate in Virginia from arsenic poisoning… apparently self-inflicted.</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66</a:t>
            </a:fld>
            <a:endParaRPr lang="en-US"/>
          </a:p>
        </p:txBody>
      </p:sp>
    </p:spTree>
    <p:extLst>
      <p:ext uri="{BB962C8B-B14F-4D97-AF65-F5344CB8AC3E}">
        <p14:creationId xmlns:p14="http://schemas.microsoft.com/office/powerpoint/2010/main" val="14305077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map I created</a:t>
            </a:r>
            <a:r>
              <a:rPr lang="en-US" baseline="0" dirty="0"/>
              <a:t> </a:t>
            </a:r>
            <a:r>
              <a:rPr lang="en-US" dirty="0"/>
              <a:t>gives you an</a:t>
            </a:r>
            <a:r>
              <a:rPr lang="en-US" baseline="0" dirty="0"/>
              <a:t> idea of the more than 50 locations that I’ve documented as having views created by Gibson Catlett ….  I gathered background information for each of them as well.</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67</a:t>
            </a:fld>
            <a:endParaRPr lang="en-US"/>
          </a:p>
        </p:txBody>
      </p:sp>
    </p:spTree>
    <p:extLst>
      <p:ext uri="{BB962C8B-B14F-4D97-AF65-F5344CB8AC3E}">
        <p14:creationId xmlns:p14="http://schemas.microsoft.com/office/powerpoint/2010/main" val="10691632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see the many</a:t>
            </a:r>
            <a:r>
              <a:rPr lang="en-US" baseline="0" dirty="0"/>
              <a:t> surviving</a:t>
            </a:r>
            <a:r>
              <a:rPr lang="en-US" dirty="0"/>
              <a:t> views and descriptions in a “Story Map” I created</a:t>
            </a:r>
            <a:r>
              <a:rPr lang="en-US" baseline="0" dirty="0"/>
              <a:t> to display them… as well as a second </a:t>
            </a:r>
            <a:r>
              <a:rPr lang="en-US" baseline="0" dirty="0" err="1"/>
              <a:t>storymap</a:t>
            </a:r>
            <a:r>
              <a:rPr lang="en-US" baseline="0" dirty="0"/>
              <a:t> that details Gibson Catlett’s life and work.</a:t>
            </a:r>
            <a:br>
              <a:rPr lang="en-US" baseline="0" dirty="0"/>
            </a:br>
            <a:br>
              <a:rPr lang="en-US" baseline="0" dirty="0"/>
            </a:br>
            <a:r>
              <a:rPr lang="en-US" baseline="0" dirty="0"/>
              <a:t>A third one provides information about another artist named H. M. Burton who was active in Calgary during Southern Alberta’s boom.</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68</a:t>
            </a:fld>
            <a:endParaRPr lang="en-US"/>
          </a:p>
        </p:txBody>
      </p:sp>
    </p:spTree>
    <p:extLst>
      <p:ext uri="{BB962C8B-B14F-4D97-AF65-F5344CB8AC3E}">
        <p14:creationId xmlns:p14="http://schemas.microsoft.com/office/powerpoint/2010/main" val="420466167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As you can see here… signs and billboards still play an important role in selling real estate today… 110 years after the Lethbridge bird’s eye view painting was created!</a:t>
            </a:r>
          </a:p>
          <a:p>
            <a:endParaRPr lang="en-US" baseline="0" dirty="0"/>
          </a:p>
          <a:p>
            <a:r>
              <a:rPr lang="en-US"/>
              <a:t>And that’s it… thanks everyone for taking the time to listen</a:t>
            </a:r>
            <a:r>
              <a:rPr lang="en-US" baseline="0"/>
              <a:t> to my talk!</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69</a:t>
            </a:fld>
            <a:endParaRPr lang="en-US"/>
          </a:p>
        </p:txBody>
      </p:sp>
    </p:spTree>
    <p:extLst>
      <p:ext uri="{BB962C8B-B14F-4D97-AF65-F5344CB8AC3E}">
        <p14:creationId xmlns:p14="http://schemas.microsoft.com/office/powerpoint/2010/main" val="4272308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Fast forward</a:t>
            </a:r>
            <a:r>
              <a:rPr lang="en-US" baseline="0" dirty="0"/>
              <a:t> to </a:t>
            </a:r>
            <a:r>
              <a:rPr lang="en-US" dirty="0"/>
              <a:t>2018… Mike Perry was on leave and my</a:t>
            </a:r>
            <a:r>
              <a:rPr lang="en-US" baseline="0" dirty="0"/>
              <a:t> Library duties included answering Archives reference questions… during that time I stumbled upon a photograph of the bird’s-eye view painting that I’d seen years ago in the old Archives… vacated when this, the “new” Library opened in August, 2001.</a:t>
            </a:r>
            <a:br>
              <a:rPr lang="en-US" baseline="0" dirty="0"/>
            </a:br>
            <a:br>
              <a:rPr lang="en-US" baseline="0" dirty="0"/>
            </a:br>
            <a:r>
              <a:rPr lang="en-US" baseline="0" dirty="0"/>
              <a:t>So where is the painting now?</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7</a:t>
            </a:fld>
            <a:endParaRPr lang="en-US"/>
          </a:p>
        </p:txBody>
      </p:sp>
    </p:spTree>
    <p:extLst>
      <p:ext uri="{BB962C8B-B14F-4D97-AF65-F5344CB8AC3E}">
        <p14:creationId xmlns:p14="http://schemas.microsoft.com/office/powerpoint/2010/main" val="834256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answer is that</a:t>
            </a:r>
            <a:r>
              <a:rPr lang="en-US" baseline="0" dirty="0"/>
              <a:t> it’s in the University’s Art Collection… this is the record for it in their art database. The photo on the left shows how paintings are stored when not on display.</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8</a:t>
            </a:fld>
            <a:endParaRPr lang="en-US"/>
          </a:p>
        </p:txBody>
      </p:sp>
    </p:spTree>
    <p:extLst>
      <p:ext uri="{BB962C8B-B14F-4D97-AF65-F5344CB8AC3E}">
        <p14:creationId xmlns:p14="http://schemas.microsoft.com/office/powerpoint/2010/main" val="2130506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a:t>
            </a:r>
            <a:r>
              <a:rPr lang="en-US" baseline="0" dirty="0"/>
              <a:t> </a:t>
            </a:r>
            <a:r>
              <a:rPr lang="en-US" dirty="0"/>
              <a:t>I contacted Jon</a:t>
            </a:r>
            <a:r>
              <a:rPr lang="en-US" baseline="0" dirty="0"/>
              <a:t> Oxley, Art Gallery manager, and arranged to have him take a high resolution photo of the painting… this is Jon on the day they were photographing it and other paintings.</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9</a:t>
            </a:fld>
            <a:endParaRPr lang="en-US"/>
          </a:p>
        </p:txBody>
      </p:sp>
    </p:spTree>
    <p:extLst>
      <p:ext uri="{BB962C8B-B14F-4D97-AF65-F5344CB8AC3E}">
        <p14:creationId xmlns:p14="http://schemas.microsoft.com/office/powerpoint/2010/main" val="11718191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p:cNvSpPr/>
          <p:nvPr/>
        </p:nvSpPr>
        <p:spPr bwMode="invGray">
          <a:xfrm>
            <a:off x="0" y="3936697"/>
            <a:ext cx="12192000" cy="2103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38201" y="4114800"/>
            <a:ext cx="10515598" cy="1158446"/>
          </a:xfrm>
        </p:spPr>
        <p:txBody>
          <a:bodyPr anchor="b">
            <a:normAutofit/>
          </a:bodyPr>
          <a:lstStyle>
            <a:lvl1pPr algn="l">
              <a:defRPr sz="5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838201" y="5338170"/>
            <a:ext cx="10515598" cy="474836"/>
          </a:xfrm>
        </p:spPr>
        <p:txBody>
          <a:bodyPr/>
          <a:lstStyle>
            <a:lvl1pPr marL="0" indent="0" algn="l">
              <a:spcBef>
                <a:spcPts val="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63072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1"/>
          </p:nvPr>
        </p:nvSpPr>
        <p:spPr/>
        <p:txBody>
          <a:bodyPr/>
          <a:lstStyle/>
          <a:p>
            <a:endParaRPr lang="en-US"/>
          </a:p>
        </p:txBody>
      </p:sp>
      <p:sp>
        <p:nvSpPr>
          <p:cNvPr id="4" name="Date Placeholder 4"/>
          <p:cNvSpPr>
            <a:spLocks noGrp="1"/>
          </p:cNvSpPr>
          <p:nvPr>
            <p:ph type="dt" sz="half" idx="10"/>
          </p:nvPr>
        </p:nvSpPr>
        <p:spPr/>
        <p:txBody>
          <a:bodyPr/>
          <a:lstStyle/>
          <a:p>
            <a:fld id="{B0FE2824-C2A0-4931-BB32-60B24BDBB3CC}" type="datetimeFigureOut">
              <a:rPr lang="en-US" smtClean="0"/>
              <a:t>12/13/2023</a:t>
            </a:fld>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78755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41693" y="365125"/>
            <a:ext cx="1600200" cy="5811838"/>
          </a:xfrm>
        </p:spPr>
        <p:txBody>
          <a:bodyPr vert="eaVert"/>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85344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1"/>
          </p:nvPr>
        </p:nvSpPr>
        <p:spPr/>
        <p:txBody>
          <a:bodyPr/>
          <a:lstStyle/>
          <a:p>
            <a:endParaRPr lang="en-US"/>
          </a:p>
        </p:txBody>
      </p:sp>
      <p:sp>
        <p:nvSpPr>
          <p:cNvPr id="4" name="Date Placeholder 4"/>
          <p:cNvSpPr>
            <a:spLocks noGrp="1"/>
          </p:cNvSpPr>
          <p:nvPr>
            <p:ph type="dt" sz="half" idx="10"/>
          </p:nvPr>
        </p:nvSpPr>
        <p:spPr/>
        <p:txBody>
          <a:bodyPr/>
          <a:lstStyle/>
          <a:p>
            <a:fld id="{B0FE2824-C2A0-4931-BB32-60B24BDBB3CC}" type="datetimeFigureOut">
              <a:rPr lang="en-US" smtClean="0"/>
              <a:t>12/13/2023</a:t>
            </a:fld>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7702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3"/>
          <p:cNvSpPr>
            <a:spLocks noGrp="1"/>
          </p:cNvSpPr>
          <p:nvPr>
            <p:ph type="ftr" sz="quarter" idx="11"/>
          </p:nvPr>
        </p:nvSpPr>
        <p:spPr/>
        <p:txBody>
          <a:bodyPr/>
          <a:lstStyle/>
          <a:p>
            <a:endParaRPr lang="en-US" dirty="0"/>
          </a:p>
        </p:txBody>
      </p:sp>
      <p:sp>
        <p:nvSpPr>
          <p:cNvPr id="4" name="Date Placeholder 4"/>
          <p:cNvSpPr>
            <a:spLocks noGrp="1"/>
          </p:cNvSpPr>
          <p:nvPr>
            <p:ph type="dt" sz="half" idx="10"/>
          </p:nvPr>
        </p:nvSpPr>
        <p:spPr/>
        <p:txBody>
          <a:bodyPr/>
          <a:lstStyle/>
          <a:p>
            <a:fld id="{B0FE2824-C2A0-4931-BB32-60B24BDBB3CC}" type="datetimeFigureOut">
              <a:rPr lang="en-US" smtClean="0"/>
              <a:t>12/13/2023</a:t>
            </a:fld>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21557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bwMode="ltGray">
          <a:xfrm>
            <a:off x="0" y="3276600"/>
            <a:ext cx="12192000" cy="27632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1248" y="3429000"/>
            <a:ext cx="9601200" cy="1838519"/>
          </a:xfrm>
        </p:spPr>
        <p:txBody>
          <a:bodyPr anchor="b">
            <a:normAutofit/>
          </a:bodyPr>
          <a:lstStyle>
            <a:lvl1pPr>
              <a:defRPr sz="52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41248" y="5340096"/>
            <a:ext cx="9601200" cy="475488"/>
          </a:xfrm>
        </p:spPr>
        <p:txBody>
          <a:bodyPr/>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917355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45224"/>
          </a:xfrm>
        </p:spPr>
        <p:txBody>
          <a:bodyPr/>
          <a:lstStyle/>
          <a:p>
            <a:r>
              <a:rPr lang="en-US"/>
              <a:t>Click to edit Master title style</a:t>
            </a:r>
          </a:p>
        </p:txBody>
      </p:sp>
      <p:sp>
        <p:nvSpPr>
          <p:cNvPr id="3" name="Content Placeholder 2"/>
          <p:cNvSpPr>
            <a:spLocks noGrp="1"/>
          </p:cNvSpPr>
          <p:nvPr>
            <p:ph sz="half" idx="1"/>
          </p:nvPr>
        </p:nvSpPr>
        <p:spPr>
          <a:xfrm>
            <a:off x="8382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246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4"/>
          <p:cNvSpPr>
            <a:spLocks noGrp="1"/>
          </p:cNvSpPr>
          <p:nvPr>
            <p:ph type="ftr" sz="quarter" idx="11"/>
          </p:nvPr>
        </p:nvSpPr>
        <p:spPr/>
        <p:txBody>
          <a:bodyPr/>
          <a:lstStyle/>
          <a:p>
            <a:endParaRPr lang="en-US"/>
          </a:p>
        </p:txBody>
      </p:sp>
      <p:sp>
        <p:nvSpPr>
          <p:cNvPr id="5" name="Date Placeholder 5"/>
          <p:cNvSpPr>
            <a:spLocks noGrp="1"/>
          </p:cNvSpPr>
          <p:nvPr>
            <p:ph type="dt" sz="half" idx="10"/>
          </p:nvPr>
        </p:nvSpPr>
        <p:spPr/>
        <p:txBody>
          <a:bodyPr/>
          <a:lstStyle/>
          <a:p>
            <a:fld id="{B0FE2824-C2A0-4931-BB32-60B24BDBB3CC}" type="datetimeFigureOut">
              <a:rPr lang="en-US" smtClean="0"/>
              <a:t>12/13/2023</a:t>
            </a:fld>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963172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8397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261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261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6"/>
          <p:cNvSpPr>
            <a:spLocks noGrp="1"/>
          </p:cNvSpPr>
          <p:nvPr>
            <p:ph type="ftr" sz="quarter" idx="11"/>
          </p:nvPr>
        </p:nvSpPr>
        <p:spPr/>
        <p:txBody>
          <a:bodyPr/>
          <a:lstStyle/>
          <a:p>
            <a:endParaRPr lang="en-US"/>
          </a:p>
        </p:txBody>
      </p:sp>
      <p:sp>
        <p:nvSpPr>
          <p:cNvPr id="7" name="Date Placeholder 7"/>
          <p:cNvSpPr>
            <a:spLocks noGrp="1"/>
          </p:cNvSpPr>
          <p:nvPr>
            <p:ph type="dt" sz="half" idx="10"/>
          </p:nvPr>
        </p:nvSpPr>
        <p:spPr/>
        <p:txBody>
          <a:bodyPr/>
          <a:lstStyle/>
          <a:p>
            <a:fld id="{B0FE2824-C2A0-4931-BB32-60B24BDBB3CC}" type="datetimeFigureOut">
              <a:rPr lang="en-US" smtClean="0"/>
              <a:t>12/13/2023</a:t>
            </a:fld>
            <a:endParaRPr lang="en-US"/>
          </a:p>
        </p:txBody>
      </p:sp>
      <p:sp>
        <p:nvSpPr>
          <p:cNvPr id="9" name="Slide Number Placeholder 8"/>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144799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2"/>
          <p:cNvSpPr>
            <a:spLocks noGrp="1"/>
          </p:cNvSpPr>
          <p:nvPr>
            <p:ph type="ftr" sz="quarter" idx="11"/>
          </p:nvPr>
        </p:nvSpPr>
        <p:spPr/>
        <p:txBody>
          <a:bodyPr/>
          <a:lstStyle/>
          <a:p>
            <a:endParaRPr lang="en-US"/>
          </a:p>
        </p:txBody>
      </p:sp>
      <p:sp>
        <p:nvSpPr>
          <p:cNvPr id="3" name="Date Placeholder 3"/>
          <p:cNvSpPr>
            <a:spLocks noGrp="1"/>
          </p:cNvSpPr>
          <p:nvPr>
            <p:ph type="dt" sz="half" idx="10"/>
          </p:nvPr>
        </p:nvSpPr>
        <p:spPr/>
        <p:txBody>
          <a:bodyPr/>
          <a:lstStyle/>
          <a:p>
            <a:fld id="{B0FE2824-C2A0-4931-BB32-60B24BDBB3CC}" type="datetimeFigureOut">
              <a:rPr lang="en-US" smtClean="0"/>
              <a:t>12/13/2023</a:t>
            </a:fld>
            <a:endParaRPr lang="en-US"/>
          </a:p>
        </p:txBody>
      </p:sp>
      <p:sp>
        <p:nvSpPr>
          <p:cNvPr id="5" name="Slide Number Placeholder 4"/>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95634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1"/>
          <p:cNvSpPr>
            <a:spLocks noGrp="1"/>
          </p:cNvSpPr>
          <p:nvPr>
            <p:ph type="ftr" sz="quarter" idx="11"/>
          </p:nvPr>
        </p:nvSpPr>
        <p:spPr/>
        <p:txBody>
          <a:bodyPr/>
          <a:lstStyle/>
          <a:p>
            <a:endParaRPr lang="en-US"/>
          </a:p>
        </p:txBody>
      </p:sp>
      <p:sp>
        <p:nvSpPr>
          <p:cNvPr id="2" name="Date Placeholder 2"/>
          <p:cNvSpPr>
            <a:spLocks noGrp="1"/>
          </p:cNvSpPr>
          <p:nvPr>
            <p:ph type="dt" sz="half" idx="10"/>
          </p:nvPr>
        </p:nvSpPr>
        <p:spPr/>
        <p:txBody>
          <a:bodyPr/>
          <a:lstStyle/>
          <a:p>
            <a:fld id="{B0FE2824-C2A0-4931-BB32-60B24BDBB3CC}" type="datetimeFigureOut">
              <a:rPr lang="en-US" smtClean="0"/>
              <a:t>12/13/2023</a:t>
            </a:fld>
            <a:endParaRPr lang="en-US"/>
          </a:p>
        </p:txBody>
      </p:sp>
      <p:sp>
        <p:nvSpPr>
          <p:cNvPr id="4" name="Slide Number Placeholder 3"/>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66730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4000"/>
            <a:ext cx="3429000" cy="1905000"/>
          </a:xfrm>
        </p:spPr>
        <p:txBody>
          <a:bodyPr anchor="b">
            <a:normAutofit/>
          </a:bodyPr>
          <a:lstStyle>
            <a:lvl1pPr>
              <a:defRPr sz="3400"/>
            </a:lvl1pPr>
          </a:lstStyle>
          <a:p>
            <a:r>
              <a:rPr lang="en-US"/>
              <a:t>Click to edit Master title style</a:t>
            </a:r>
            <a:endParaRPr lang="en-US" dirty="0"/>
          </a:p>
        </p:txBody>
      </p:sp>
      <p:sp>
        <p:nvSpPr>
          <p:cNvPr id="3" name="Content Placeholder 2"/>
          <p:cNvSpPr>
            <a:spLocks noGrp="1"/>
          </p:cNvSpPr>
          <p:nvPr>
            <p:ph idx="1"/>
          </p:nvPr>
        </p:nvSpPr>
        <p:spPr>
          <a:xfrm>
            <a:off x="838200" y="685800"/>
            <a:ext cx="6400800" cy="52578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924800" y="3581400"/>
            <a:ext cx="3429000"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Footer Placeholder 4"/>
          <p:cNvSpPr>
            <a:spLocks noGrp="1"/>
          </p:cNvSpPr>
          <p:nvPr>
            <p:ph type="ftr" sz="quarter" idx="11"/>
          </p:nvPr>
        </p:nvSpPr>
        <p:spPr/>
        <p:txBody>
          <a:bodyPr/>
          <a:lstStyle/>
          <a:p>
            <a:endParaRPr lang="en-US"/>
          </a:p>
        </p:txBody>
      </p:sp>
      <p:sp>
        <p:nvSpPr>
          <p:cNvPr id="5" name="Date Placeholder 5"/>
          <p:cNvSpPr>
            <a:spLocks noGrp="1"/>
          </p:cNvSpPr>
          <p:nvPr>
            <p:ph type="dt" sz="half" idx="10"/>
          </p:nvPr>
        </p:nvSpPr>
        <p:spPr/>
        <p:txBody>
          <a:bodyPr/>
          <a:lstStyle/>
          <a:p>
            <a:fld id="{B0FE2824-C2A0-4931-BB32-60B24BDBB3CC}" type="datetimeFigureOut">
              <a:rPr lang="en-US" smtClean="0"/>
              <a:t>12/13/2023</a:t>
            </a:fld>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97896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7048"/>
            <a:ext cx="3429000" cy="1901952"/>
          </a:xfrm>
        </p:spPr>
        <p:txBody>
          <a:bodyPr anchor="b">
            <a:normAutofit/>
          </a:bodyPr>
          <a:lstStyle>
            <a:lvl1pPr>
              <a:defRPr sz="3400"/>
            </a:lvl1pPr>
          </a:lstStyle>
          <a:p>
            <a:r>
              <a:rPr lang="en-US"/>
              <a:t>Click to edit Master title style</a:t>
            </a:r>
            <a:endParaRPr lang="en-US" dirty="0"/>
          </a:p>
        </p:txBody>
      </p:sp>
      <p:sp>
        <p:nvSpPr>
          <p:cNvPr id="3" name="Picture Placeholder 2" descr="An empty placeholder to add an image. Click on the placeholder and select the image that you wish to add"/>
          <p:cNvSpPr>
            <a:spLocks noGrp="1"/>
          </p:cNvSpPr>
          <p:nvPr>
            <p:ph type="pic" idx="1"/>
          </p:nvPr>
        </p:nvSpPr>
        <p:spPr>
          <a:xfrm>
            <a:off x="838198" y="685800"/>
            <a:ext cx="6400800" cy="5257800"/>
          </a:xfrm>
        </p:spPr>
        <p:txBody>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7924800" y="3581400"/>
            <a:ext cx="3428999"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Footer Placeholder 4"/>
          <p:cNvSpPr>
            <a:spLocks noGrp="1"/>
          </p:cNvSpPr>
          <p:nvPr>
            <p:ph type="ftr" sz="quarter" idx="11"/>
          </p:nvPr>
        </p:nvSpPr>
        <p:spPr/>
        <p:txBody>
          <a:bodyPr/>
          <a:lstStyle/>
          <a:p>
            <a:endParaRPr lang="en-US"/>
          </a:p>
        </p:txBody>
      </p:sp>
      <p:sp>
        <p:nvSpPr>
          <p:cNvPr id="5" name="Date Placeholder 5"/>
          <p:cNvSpPr>
            <a:spLocks noGrp="1"/>
          </p:cNvSpPr>
          <p:nvPr>
            <p:ph type="dt" sz="half" idx="10"/>
          </p:nvPr>
        </p:nvSpPr>
        <p:spPr/>
        <p:txBody>
          <a:bodyPr/>
          <a:lstStyle/>
          <a:p>
            <a:fld id="{B0FE2824-C2A0-4931-BB32-60B24BDBB3CC}" type="datetimeFigureOut">
              <a:rPr lang="en-US" smtClean="0"/>
              <a:t>12/13/2023</a:t>
            </a:fld>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2252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6492239"/>
            <a:ext cx="12188825" cy="36576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6"/>
            <a:ext cx="10515600" cy="114522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3"/>
          <p:cNvSpPr>
            <a:spLocks noGrp="1"/>
          </p:cNvSpPr>
          <p:nvPr>
            <p:ph type="ftr" sz="quarter" idx="3"/>
          </p:nvPr>
        </p:nvSpPr>
        <p:spPr>
          <a:xfrm>
            <a:off x="381000" y="6549715"/>
            <a:ext cx="8442158" cy="229237"/>
          </a:xfrm>
          <a:prstGeom prst="rect">
            <a:avLst/>
          </a:prstGeom>
        </p:spPr>
        <p:txBody>
          <a:bodyPr vert="horz" lIns="91440" tIns="45720" rIns="91440" bIns="45720" rtlCol="0" anchor="ctr"/>
          <a:lstStyle>
            <a:lvl1pPr algn="l">
              <a:defRPr sz="1100">
                <a:solidFill>
                  <a:schemeClr val="bg1">
                    <a:lumMod val="40000"/>
                    <a:lumOff val="60000"/>
                  </a:schemeClr>
                </a:solidFill>
              </a:defRPr>
            </a:lvl1pPr>
          </a:lstStyle>
          <a:p>
            <a:endParaRPr lang="en-US" dirty="0"/>
          </a:p>
        </p:txBody>
      </p:sp>
      <p:sp>
        <p:nvSpPr>
          <p:cNvPr id="4" name="Date Placeholder 4"/>
          <p:cNvSpPr>
            <a:spLocks noGrp="1"/>
          </p:cNvSpPr>
          <p:nvPr>
            <p:ph type="dt" sz="half" idx="2"/>
          </p:nvPr>
        </p:nvSpPr>
        <p:spPr>
          <a:xfrm>
            <a:off x="9685939" y="6549715"/>
            <a:ext cx="1667860"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fld id="{B0FE2824-C2A0-4931-BB32-60B24BDBB3CC}" type="datetimeFigureOut">
              <a:rPr lang="en-US" smtClean="0"/>
              <a:pPr/>
              <a:t>12/13/2023</a:t>
            </a:fld>
            <a:endParaRPr lang="en-US"/>
          </a:p>
        </p:txBody>
      </p:sp>
      <p:sp>
        <p:nvSpPr>
          <p:cNvPr id="6" name="Slide Number Placeholder 5"/>
          <p:cNvSpPr>
            <a:spLocks noGrp="1"/>
          </p:cNvSpPr>
          <p:nvPr>
            <p:ph type="sldNum" sz="quarter" idx="4"/>
          </p:nvPr>
        </p:nvSpPr>
        <p:spPr>
          <a:xfrm>
            <a:off x="11353799" y="6549715"/>
            <a:ext cx="446361"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fld id="{B13333A4-2EF1-4B79-B68C-AB20E66B4822}" type="slidenum">
              <a:rPr lang="en-US" smtClean="0"/>
              <a:pPr/>
              <a:t>‹#›</a:t>
            </a:fld>
            <a:endParaRPr lang="en-US"/>
          </a:p>
        </p:txBody>
      </p:sp>
    </p:spTree>
    <p:extLst>
      <p:ext uri="{BB962C8B-B14F-4D97-AF65-F5344CB8AC3E}">
        <p14:creationId xmlns:p14="http://schemas.microsoft.com/office/powerpoint/2010/main" val="115587165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1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hyperlink" Target="https://issuu.com/ulethbridge/docs/thelegend_1010_april_2011/7" TargetMode="Externa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s://digitallibrary.uleth.ca/digital/collection/publications/id/1920/rec/1" TargetMode="Externa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digitallibrary.uleth.ca/digital/collection/cityphotos/id/422/" TargetMode="Externa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hyperlink" Target="http://digitallibrary.uleth.ca/cdm/ref/collection/lhs/id/2048" TargetMode="Externa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go.exlibris.link/7Mdd3N1y" TargetMode="External"/><Relationship Id="rId5" Type="http://schemas.openxmlformats.org/officeDocument/2006/relationships/image" Target="../media/image31.png"/><Relationship Id="rId4" Type="http://schemas.openxmlformats.org/officeDocument/2006/relationships/image" Target="../media/image30.jp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opus.uleth.ca/handle/10133/5121" TargetMode="External"/><Relationship Id="rId2" Type="http://schemas.openxmlformats.org/officeDocument/2006/relationships/notesSlide" Target="../notesSlides/notesSlide26.xml"/><Relationship Id="rId1" Type="http://schemas.openxmlformats.org/officeDocument/2006/relationships/slideLayout" Target="../slideLayouts/slideLayout8.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go.exlibris.link/1LcgnmtZ"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hyperlink" Target="https://doi.org/10.7202/1019589ar" TargetMode="External"/><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s://digitalcollections.ucalgary.ca/asset-management/2R3BF1OJAAYY"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image" Target="../media/image53.png"/></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s://opus.uleth.ca/handle/10133/5704" TargetMode="External"/><Relationship Id="rId2" Type="http://schemas.openxmlformats.org/officeDocument/2006/relationships/notesSlide" Target="../notesSlides/notesSlide45.xml"/><Relationship Id="rId1" Type="http://schemas.openxmlformats.org/officeDocument/2006/relationships/slideLayout" Target="../slideLayouts/slideLayout8.xml"/><Relationship Id="rId4" Type="http://schemas.openxmlformats.org/officeDocument/2006/relationships/image" Target="../media/image60.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4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4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hyperlink" Target="https://www.pbagalleries.com/view-auctions/catalog/id/575/lot/188261/"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72.jpeg"/></Relationships>
</file>

<file path=ppt/slides/_rels/slide56.xml.rels><?xml version="1.0" encoding="UTF-8" standalone="yes"?>
<Relationships xmlns="http://schemas.openxmlformats.org/package/2006/relationships"><Relationship Id="rId8" Type="http://schemas.openxmlformats.org/officeDocument/2006/relationships/hyperlink" Target="http://data2.collectionscanada.gc.ca/080027/amicus-3570476.pdf" TargetMode="External"/><Relationship Id="rId3" Type="http://schemas.openxmlformats.org/officeDocument/2006/relationships/image" Target="../media/image73.png"/><Relationship Id="rId7" Type="http://schemas.openxmlformats.org/officeDocument/2006/relationships/image" Target="../media/image76.png"/><Relationship Id="rId2" Type="http://schemas.openxmlformats.org/officeDocument/2006/relationships/notesSlide" Target="../notesSlides/notesSlide56.xml"/><Relationship Id="rId1" Type="http://schemas.openxmlformats.org/officeDocument/2006/relationships/slideLayout" Target="../slideLayouts/slideLayout6.xml"/><Relationship Id="rId6" Type="http://schemas.openxmlformats.org/officeDocument/2006/relationships/image" Target="../media/image75.png"/><Relationship Id="rId5" Type="http://schemas.openxmlformats.org/officeDocument/2006/relationships/image" Target="../media/image74.jpeg"/><Relationship Id="rId10" Type="http://schemas.openxmlformats.org/officeDocument/2006/relationships/hyperlink" Target="https://digitalarchive.tpl.ca/objects/352097/gibson-catlett-76-victoria-street-toronto-canada-at-the?ctx=600d83ad1d176aeecfedac9317cf00427aead60b&amp;idx=0" TargetMode="External"/><Relationship Id="rId4" Type="http://schemas.openxmlformats.org/officeDocument/2006/relationships/hyperlink" Target="https://image-tor.canadiana.ca/iiif/2/69429%2Fc0610vs2ff5c/full/max/0/default.jpg" TargetMode="External"/><Relationship Id="rId9" Type="http://schemas.openxmlformats.org/officeDocument/2006/relationships/hyperlink" Target="https://www.flickr.com/photos/olmsted_archives/32271112890"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notesSlide" Target="../notesSlides/notesSlide57.xml"/><Relationship Id="rId1" Type="http://schemas.openxmlformats.org/officeDocument/2006/relationships/slideLayout" Target="../slideLayouts/slideLayout6.xml"/><Relationship Id="rId6" Type="http://schemas.openxmlformats.org/officeDocument/2006/relationships/hyperlink" Target="https://calisphere.org/item/ark:/13030/k66w9jwx/" TargetMode="External"/><Relationship Id="rId5" Type="http://schemas.openxmlformats.org/officeDocument/2006/relationships/hyperlink" Target="https://archive.org/details/souvenircanadian00pana" TargetMode="External"/><Relationship Id="rId4" Type="http://schemas.openxmlformats.org/officeDocument/2006/relationships/image" Target="../media/image78.png"/></Relationships>
</file>

<file path=ppt/slides/_rels/slide58.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59.xml"/><Relationship Id="rId1" Type="http://schemas.openxmlformats.org/officeDocument/2006/relationships/slideLayout" Target="../slideLayouts/slideLayout6.xml"/><Relationship Id="rId4" Type="http://schemas.openxmlformats.org/officeDocument/2006/relationships/hyperlink" Target="http://www.floridamemory.com/items/show/27188"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hyperlink" Target="https://cmdc.knoxlib.org/digital/collection/p265301coll7/id/1614/rec/24" TargetMode="External"/></Relationships>
</file>

<file path=ppt/slides/_rels/slide63.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63.xml"/><Relationship Id="rId1" Type="http://schemas.openxmlformats.org/officeDocument/2006/relationships/slideLayout" Target="../slideLayouts/slideLayout7.xml"/><Relationship Id="rId4" Type="http://schemas.openxmlformats.org/officeDocument/2006/relationships/hyperlink" Target="https://cmdc.knoxlib.org/digital/collection/p265301coll7/id/2762/rec/2" TargetMode="External"/></Relationships>
</file>

<file path=ppt/slides/_rels/slide64.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64.xml"/><Relationship Id="rId1" Type="http://schemas.openxmlformats.org/officeDocument/2006/relationships/slideLayout" Target="../slideLayouts/slideLayout6.xml"/><Relationship Id="rId5" Type="http://schemas.openxmlformats.org/officeDocument/2006/relationships/hyperlink" Target="https://archive.org/details/bigcountrytexas00dayd/page/n3/mode/2up" TargetMode="External"/><Relationship Id="rId4" Type="http://schemas.openxmlformats.org/officeDocument/2006/relationships/image" Target="../media/image86.png"/></Relationships>
</file>

<file path=ppt/slides/_rels/slide65.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65.xml"/><Relationship Id="rId1" Type="http://schemas.openxmlformats.org/officeDocument/2006/relationships/slideLayout" Target="../slideLayouts/slideLayout7.xml"/><Relationship Id="rId4" Type="http://schemas.openxmlformats.org/officeDocument/2006/relationships/image" Target="../media/image88.JPG"/></Relationships>
</file>

<file path=ppt/slides/_rels/slide66.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7.xml"/><Relationship Id="rId1" Type="http://schemas.openxmlformats.org/officeDocument/2006/relationships/slideLayout" Target="../slideLayouts/slideLayout6.xml"/><Relationship Id="rId4" Type="http://schemas.openxmlformats.org/officeDocument/2006/relationships/hyperlink" Target="https://storymaps.arcgis.com/stories/9422cf319dfa4e04b477e45568e7bbf6"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s://storymaps.arcgis.com/stories/99670ab492ef47f398445e1bfa8e978f"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image" Target="../media/image91.jpg"/><Relationship Id="rId5" Type="http://schemas.openxmlformats.org/officeDocument/2006/relationships/hyperlink" Target="https://storymaps.arcgis.com/stories/84c6bc886e274e6bb682e19c5ce613d7" TargetMode="External"/><Relationship Id="rId4" Type="http://schemas.openxmlformats.org/officeDocument/2006/relationships/hyperlink" Target="https://storymaps.arcgis.com/stories/9422cf319dfa4e04b477e45568e7bbf6"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92.jpg"/><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hyperlink" Target="https://artgallery.uleth.ca/u-of-l-art-collectio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Gibson Catlett (1866-1935)</a:t>
            </a:r>
          </a:p>
        </p:txBody>
      </p:sp>
      <p:sp>
        <p:nvSpPr>
          <p:cNvPr id="3" name="Subtitle 2"/>
          <p:cNvSpPr>
            <a:spLocks noGrp="1"/>
          </p:cNvSpPr>
          <p:nvPr>
            <p:ph type="subTitle" idx="1"/>
          </p:nvPr>
        </p:nvSpPr>
        <p:spPr/>
        <p:txBody>
          <a:bodyPr>
            <a:normAutofit fontScale="92500"/>
          </a:bodyPr>
          <a:lstStyle/>
          <a:p>
            <a:r>
              <a:rPr lang="en-US" dirty="0"/>
              <a:t>Painter of Topographical Bird’s-Eye Views for Real Estate Advertisements</a:t>
            </a:r>
          </a:p>
        </p:txBody>
      </p:sp>
      <p:pic>
        <p:nvPicPr>
          <p:cNvPr id="5" name="Picture 4"/>
          <p:cNvPicPr>
            <a:picLocks noChangeAspect="1"/>
          </p:cNvPicPr>
          <p:nvPr/>
        </p:nvPicPr>
        <p:blipFill>
          <a:blip r:embed="rId3"/>
          <a:stretch>
            <a:fillRect/>
          </a:stretch>
        </p:blipFill>
        <p:spPr>
          <a:xfrm>
            <a:off x="-1" y="1143001"/>
            <a:ext cx="12219037" cy="2971800"/>
          </a:xfrm>
          <a:prstGeom prst="rect">
            <a:avLst/>
          </a:prstGeom>
        </p:spPr>
      </p:pic>
      <p:sp>
        <p:nvSpPr>
          <p:cNvPr id="7" name="TextBox 6"/>
          <p:cNvSpPr txBox="1"/>
          <p:nvPr/>
        </p:nvSpPr>
        <p:spPr>
          <a:xfrm>
            <a:off x="228600" y="228600"/>
            <a:ext cx="11582400" cy="584775"/>
          </a:xfrm>
          <a:prstGeom prst="rect">
            <a:avLst/>
          </a:prstGeom>
          <a:noFill/>
        </p:spPr>
        <p:txBody>
          <a:bodyPr wrap="square" rtlCol="0">
            <a:spAutoFit/>
          </a:bodyPr>
          <a:lstStyle/>
          <a:p>
            <a:r>
              <a:rPr lang="en-US" sz="1600" i="1" dirty="0"/>
              <a:t>"They say that 'Art is long and time is fleeting,' but your great scenic grandeur seems sufficient to make artists of us all."</a:t>
            </a:r>
            <a:r>
              <a:rPr lang="en-US" sz="1600" dirty="0"/>
              <a:t>     										-- Gibson Catlett, 1910.</a:t>
            </a:r>
          </a:p>
        </p:txBody>
      </p:sp>
    </p:spTree>
    <p:extLst>
      <p:ext uri="{BB962C8B-B14F-4D97-AF65-F5344CB8AC3E}">
        <p14:creationId xmlns:p14="http://schemas.microsoft.com/office/powerpoint/2010/main" val="214272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0"/>
            <a:ext cx="4506685" cy="6858000"/>
          </a:xfrm>
          <a:prstGeom prst="rect">
            <a:avLst/>
          </a:prstGeom>
        </p:spPr>
      </p:pic>
      <p:sp>
        <p:nvSpPr>
          <p:cNvPr id="3" name="Title 2"/>
          <p:cNvSpPr>
            <a:spLocks noGrp="1"/>
          </p:cNvSpPr>
          <p:nvPr>
            <p:ph type="title"/>
          </p:nvPr>
        </p:nvSpPr>
        <p:spPr/>
        <p:txBody>
          <a:bodyPr/>
          <a:lstStyle/>
          <a:p>
            <a:r>
              <a:rPr lang="en-US" dirty="0"/>
              <a:t>The Legend (2011, April)</a:t>
            </a:r>
          </a:p>
        </p:txBody>
      </p:sp>
      <p:pic>
        <p:nvPicPr>
          <p:cNvPr id="4" name="Picture 3"/>
          <p:cNvPicPr>
            <a:picLocks noChangeAspect="1"/>
          </p:cNvPicPr>
          <p:nvPr/>
        </p:nvPicPr>
        <p:blipFill>
          <a:blip r:embed="rId4"/>
          <a:stretch>
            <a:fillRect/>
          </a:stretch>
        </p:blipFill>
        <p:spPr>
          <a:xfrm>
            <a:off x="23884" y="1510350"/>
            <a:ext cx="7063854" cy="5047667"/>
          </a:xfrm>
          <a:prstGeom prst="rect">
            <a:avLst/>
          </a:prstGeom>
        </p:spPr>
      </p:pic>
      <p:sp>
        <p:nvSpPr>
          <p:cNvPr id="5" name="Rectangle 4"/>
          <p:cNvSpPr/>
          <p:nvPr/>
        </p:nvSpPr>
        <p:spPr>
          <a:xfrm>
            <a:off x="152400" y="6517548"/>
            <a:ext cx="9144000" cy="369332"/>
          </a:xfrm>
          <a:prstGeom prst="rect">
            <a:avLst/>
          </a:prstGeom>
        </p:spPr>
        <p:txBody>
          <a:bodyPr wrap="square">
            <a:spAutoFit/>
          </a:bodyPr>
          <a:lstStyle/>
          <a:p>
            <a:r>
              <a:rPr lang="en-US" dirty="0">
                <a:hlinkClick r:id="rId5"/>
              </a:rPr>
              <a:t>https://issuu.com/ulethbridge/docs/thelegend_1010_april_2011/7</a:t>
            </a:r>
            <a:r>
              <a:rPr lang="en-US" dirty="0"/>
              <a:t> </a:t>
            </a:r>
          </a:p>
        </p:txBody>
      </p:sp>
    </p:spTree>
    <p:extLst>
      <p:ext uri="{BB962C8B-B14F-4D97-AF65-F5344CB8AC3E}">
        <p14:creationId xmlns:p14="http://schemas.microsoft.com/office/powerpoint/2010/main" val="232494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6200" y="838200"/>
            <a:ext cx="11975355" cy="5334000"/>
          </a:xfrm>
          <a:prstGeom prst="rect">
            <a:avLst/>
          </a:prstGeom>
        </p:spPr>
      </p:pic>
    </p:spTree>
    <p:extLst>
      <p:ext uri="{BB962C8B-B14F-4D97-AF65-F5344CB8AC3E}">
        <p14:creationId xmlns:p14="http://schemas.microsoft.com/office/powerpoint/2010/main" val="541146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90800"/>
            <a:ext cx="11277600" cy="1145224"/>
          </a:xfrm>
        </p:spPr>
        <p:txBody>
          <a:bodyPr/>
          <a:lstStyle/>
          <a:p>
            <a:r>
              <a:rPr lang="en-US" dirty="0"/>
              <a:t>How did this painting end up at the U. of Lethbridge?</a:t>
            </a:r>
          </a:p>
        </p:txBody>
      </p:sp>
    </p:spTree>
    <p:extLst>
      <p:ext uri="{BB962C8B-B14F-4D97-AF65-F5344CB8AC3E}">
        <p14:creationId xmlns:p14="http://schemas.microsoft.com/office/powerpoint/2010/main" val="3209657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Galt Museum Acquires Painting (1970)</a:t>
            </a:r>
          </a:p>
        </p:txBody>
      </p:sp>
      <p:pic>
        <p:nvPicPr>
          <p:cNvPr id="4" name="Content Placeholder 3"/>
          <p:cNvPicPr>
            <a:picLocks noGrp="1" noChangeAspect="1"/>
          </p:cNvPicPr>
          <p:nvPr>
            <p:ph idx="1"/>
          </p:nvPr>
        </p:nvPicPr>
        <p:blipFill>
          <a:blip r:embed="rId3"/>
          <a:stretch>
            <a:fillRect/>
          </a:stretch>
        </p:blipFill>
        <p:spPr>
          <a:xfrm>
            <a:off x="609600" y="1600200"/>
            <a:ext cx="11338633" cy="5053004"/>
          </a:xfrm>
          <a:prstGeom prst="rect">
            <a:avLst/>
          </a:prstGeom>
        </p:spPr>
      </p:pic>
    </p:spTree>
    <p:extLst>
      <p:ext uri="{BB962C8B-B14F-4D97-AF65-F5344CB8AC3E}">
        <p14:creationId xmlns:p14="http://schemas.microsoft.com/office/powerpoint/2010/main" val="4169945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2192000" cy="1145224"/>
          </a:xfrm>
        </p:spPr>
        <p:txBody>
          <a:bodyPr/>
          <a:lstStyle/>
          <a:p>
            <a:r>
              <a:rPr lang="en-US" dirty="0"/>
              <a:t>Donation to U. of Lethbridge, Lethbridge Herald (1971)</a:t>
            </a: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5994" t="8829" r="35331"/>
          <a:stretch/>
        </p:blipFill>
        <p:spPr>
          <a:xfrm>
            <a:off x="990600" y="1676399"/>
            <a:ext cx="5074693" cy="4717879"/>
          </a:xfrm>
        </p:spPr>
      </p:pic>
      <p:pic>
        <p:nvPicPr>
          <p:cNvPr id="5" name="Picture 4"/>
          <p:cNvPicPr>
            <a:picLocks noChangeAspect="1"/>
          </p:cNvPicPr>
          <p:nvPr/>
        </p:nvPicPr>
        <p:blipFill>
          <a:blip r:embed="rId4"/>
          <a:stretch>
            <a:fillRect/>
          </a:stretch>
        </p:blipFill>
        <p:spPr>
          <a:xfrm>
            <a:off x="6248400" y="1682087"/>
            <a:ext cx="5624861" cy="4719163"/>
          </a:xfrm>
          <a:prstGeom prst="rect">
            <a:avLst/>
          </a:prstGeom>
        </p:spPr>
      </p:pic>
      <p:sp>
        <p:nvSpPr>
          <p:cNvPr id="6" name="Rounded Rectangle 5"/>
          <p:cNvSpPr/>
          <p:nvPr/>
        </p:nvSpPr>
        <p:spPr>
          <a:xfrm>
            <a:off x="9060830" y="3200400"/>
            <a:ext cx="2812431" cy="914400"/>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6248399" y="3810000"/>
            <a:ext cx="2812431" cy="685800"/>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2524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Donation to U. of Lethbridge, Bulletin (1971)</a:t>
            </a:r>
          </a:p>
        </p:txBody>
      </p:sp>
      <p:pic>
        <p:nvPicPr>
          <p:cNvPr id="9" name="Content Placeholder 8"/>
          <p:cNvPicPr>
            <a:picLocks noGrp="1" noChangeAspect="1"/>
          </p:cNvPicPr>
          <p:nvPr>
            <p:ph idx="1"/>
          </p:nvPr>
        </p:nvPicPr>
        <p:blipFill>
          <a:blip r:embed="rId3"/>
          <a:stretch>
            <a:fillRect/>
          </a:stretch>
        </p:blipFill>
        <p:spPr>
          <a:xfrm>
            <a:off x="6485021" y="1512797"/>
            <a:ext cx="4953000" cy="5005321"/>
          </a:xfrm>
          <a:prstGeom prst="rect">
            <a:avLst/>
          </a:prstGeom>
        </p:spPr>
      </p:pic>
      <p:pic>
        <p:nvPicPr>
          <p:cNvPr id="8" name="Picture 7"/>
          <p:cNvPicPr>
            <a:picLocks noChangeAspect="1"/>
          </p:cNvPicPr>
          <p:nvPr/>
        </p:nvPicPr>
        <p:blipFill>
          <a:blip r:embed="rId4"/>
          <a:stretch>
            <a:fillRect/>
          </a:stretch>
        </p:blipFill>
        <p:spPr>
          <a:xfrm>
            <a:off x="2264245" y="1510350"/>
            <a:ext cx="3823734" cy="5007768"/>
          </a:xfrm>
          <a:prstGeom prst="rect">
            <a:avLst/>
          </a:prstGeom>
        </p:spPr>
      </p:pic>
      <p:sp>
        <p:nvSpPr>
          <p:cNvPr id="6" name="Rounded Rectangle 5"/>
          <p:cNvSpPr/>
          <p:nvPr/>
        </p:nvSpPr>
        <p:spPr>
          <a:xfrm>
            <a:off x="6485020" y="4979208"/>
            <a:ext cx="4953001" cy="1510836"/>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590800" y="6490044"/>
            <a:ext cx="9448800" cy="369332"/>
          </a:xfrm>
          <a:prstGeom prst="rect">
            <a:avLst/>
          </a:prstGeom>
        </p:spPr>
        <p:txBody>
          <a:bodyPr wrap="square">
            <a:spAutoFit/>
          </a:bodyPr>
          <a:lstStyle/>
          <a:p>
            <a:r>
              <a:rPr lang="en-US" dirty="0">
                <a:hlinkClick r:id="rId5"/>
              </a:rPr>
              <a:t>https://digitallibrary.uleth.ca/digital/collection/publications/id/1920/rec/1</a:t>
            </a:r>
            <a:r>
              <a:rPr lang="en-US" dirty="0"/>
              <a:t> </a:t>
            </a:r>
          </a:p>
        </p:txBody>
      </p:sp>
    </p:spTree>
    <p:extLst>
      <p:ext uri="{BB962C8B-B14F-4D97-AF65-F5344CB8AC3E}">
        <p14:creationId xmlns:p14="http://schemas.microsoft.com/office/powerpoint/2010/main" val="849927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820400" cy="1145224"/>
          </a:xfrm>
        </p:spPr>
        <p:txBody>
          <a:bodyPr/>
          <a:lstStyle/>
          <a:p>
            <a:r>
              <a:rPr lang="en-US" dirty="0"/>
              <a:t>Arlington (renamed Plainsman) Hotel, 1</a:t>
            </a:r>
            <a:r>
              <a:rPr lang="en-US" baseline="30000" dirty="0"/>
              <a:t>st</a:t>
            </a:r>
            <a:r>
              <a:rPr lang="en-US" dirty="0"/>
              <a:t> Ave. &amp; 3</a:t>
            </a:r>
            <a:r>
              <a:rPr lang="en-US" baseline="30000" dirty="0"/>
              <a:t>rd</a:t>
            </a:r>
            <a:r>
              <a:rPr lang="en-US" dirty="0"/>
              <a:t> St. South</a:t>
            </a:r>
          </a:p>
        </p:txBody>
      </p:sp>
      <p:pic>
        <p:nvPicPr>
          <p:cNvPr id="4" name="Content Placeholder 3"/>
          <p:cNvPicPr>
            <a:picLocks noGrp="1" noChangeAspect="1"/>
          </p:cNvPicPr>
          <p:nvPr>
            <p:ph idx="1"/>
          </p:nvPr>
        </p:nvPicPr>
        <p:blipFill>
          <a:blip r:embed="rId3"/>
          <a:stretch>
            <a:fillRect/>
          </a:stretch>
        </p:blipFill>
        <p:spPr>
          <a:xfrm>
            <a:off x="6324599" y="1707691"/>
            <a:ext cx="5602361" cy="3976519"/>
          </a:xfrm>
          <a:prstGeom prst="rect">
            <a:avLst/>
          </a:prstGeom>
        </p:spPr>
      </p:pic>
      <p:sp>
        <p:nvSpPr>
          <p:cNvPr id="6" name="Rectangle 5"/>
          <p:cNvSpPr/>
          <p:nvPr/>
        </p:nvSpPr>
        <p:spPr>
          <a:xfrm>
            <a:off x="7162800" y="5696885"/>
            <a:ext cx="3810001" cy="369332"/>
          </a:xfrm>
          <a:prstGeom prst="rect">
            <a:avLst/>
          </a:prstGeom>
        </p:spPr>
        <p:txBody>
          <a:bodyPr wrap="square">
            <a:spAutoFit/>
          </a:bodyPr>
          <a:lstStyle/>
          <a:p>
            <a:r>
              <a:rPr lang="en-US" dirty="0"/>
              <a:t>Galt Archives P19760211018</a:t>
            </a:r>
          </a:p>
        </p:txBody>
      </p:sp>
      <p:pic>
        <p:nvPicPr>
          <p:cNvPr id="7" name="Picture 6"/>
          <p:cNvPicPr>
            <a:picLocks noChangeAspect="1"/>
          </p:cNvPicPr>
          <p:nvPr/>
        </p:nvPicPr>
        <p:blipFill>
          <a:blip r:embed="rId4"/>
          <a:stretch>
            <a:fillRect/>
          </a:stretch>
        </p:blipFill>
        <p:spPr>
          <a:xfrm>
            <a:off x="617621" y="1707692"/>
            <a:ext cx="5486400" cy="3976519"/>
          </a:xfrm>
          <a:prstGeom prst="rect">
            <a:avLst/>
          </a:prstGeom>
        </p:spPr>
      </p:pic>
      <p:sp>
        <p:nvSpPr>
          <p:cNvPr id="8" name="Rectangle 7"/>
          <p:cNvSpPr/>
          <p:nvPr/>
        </p:nvSpPr>
        <p:spPr>
          <a:xfrm>
            <a:off x="838200" y="5723068"/>
            <a:ext cx="3810001" cy="369332"/>
          </a:xfrm>
          <a:prstGeom prst="rect">
            <a:avLst/>
          </a:prstGeom>
        </p:spPr>
        <p:txBody>
          <a:bodyPr wrap="square">
            <a:spAutoFit/>
          </a:bodyPr>
          <a:lstStyle/>
          <a:p>
            <a:r>
              <a:rPr lang="en-US" dirty="0"/>
              <a:t>Galt Archives P19891049184</a:t>
            </a:r>
          </a:p>
        </p:txBody>
      </p:sp>
      <p:sp>
        <p:nvSpPr>
          <p:cNvPr id="10" name="Rectangle 9"/>
          <p:cNvSpPr/>
          <p:nvPr/>
        </p:nvSpPr>
        <p:spPr>
          <a:xfrm>
            <a:off x="753553" y="1828800"/>
            <a:ext cx="1989647" cy="769441"/>
          </a:xfrm>
          <a:prstGeom prst="rect">
            <a:avLst/>
          </a:prstGeom>
          <a:noFill/>
          <a:ln>
            <a:solidFill>
              <a:schemeClr val="bg2"/>
            </a:solidFill>
          </a:ln>
        </p:spPr>
        <p:txBody>
          <a:bodyPr wrap="none" lIns="91440" tIns="45720" rIns="91440" bIns="45720">
            <a:spAutoFit/>
          </a:bodyPr>
          <a:lstStyle/>
          <a:p>
            <a:pPr algn="ctr"/>
            <a:r>
              <a:rPr lang="en-US" sz="4400" b="1" spc="50" dirty="0">
                <a:ln w="0"/>
                <a:solidFill>
                  <a:schemeClr val="bg2"/>
                </a:solidFill>
                <a:effectLst>
                  <a:innerShdw blurRad="63500" dist="50800" dir="13500000">
                    <a:srgbClr val="000000">
                      <a:alpha val="50000"/>
                    </a:srgbClr>
                  </a:innerShdw>
                </a:effectLst>
              </a:rPr>
              <a:t>c.</a:t>
            </a:r>
            <a:r>
              <a:rPr lang="en-US" sz="4400" b="1" cap="none" spc="50" dirty="0">
                <a:ln w="0"/>
                <a:solidFill>
                  <a:schemeClr val="bg2"/>
                </a:solidFill>
                <a:effectLst>
                  <a:innerShdw blurRad="63500" dist="50800" dir="13500000">
                    <a:srgbClr val="000000">
                      <a:alpha val="50000"/>
                    </a:srgbClr>
                  </a:innerShdw>
                </a:effectLst>
              </a:rPr>
              <a:t>1912</a:t>
            </a:r>
          </a:p>
        </p:txBody>
      </p:sp>
      <p:sp>
        <p:nvSpPr>
          <p:cNvPr id="11" name="Rectangle 10"/>
          <p:cNvSpPr/>
          <p:nvPr/>
        </p:nvSpPr>
        <p:spPr>
          <a:xfrm>
            <a:off x="6719053" y="1739775"/>
            <a:ext cx="1505541" cy="769441"/>
          </a:xfrm>
          <a:prstGeom prst="rect">
            <a:avLst/>
          </a:prstGeom>
          <a:noFill/>
          <a:ln>
            <a:solidFill>
              <a:schemeClr val="bg2"/>
            </a:solidFill>
          </a:ln>
        </p:spPr>
        <p:txBody>
          <a:bodyPr wrap="none" lIns="91440" tIns="45720" rIns="91440" bIns="45720">
            <a:spAutoFit/>
          </a:bodyPr>
          <a:lstStyle/>
          <a:p>
            <a:pPr algn="ctr"/>
            <a:r>
              <a:rPr lang="en-US" sz="4400" b="1" cap="none" spc="50" dirty="0">
                <a:ln w="0"/>
                <a:solidFill>
                  <a:schemeClr val="bg2"/>
                </a:solidFill>
                <a:effectLst>
                  <a:innerShdw blurRad="63500" dist="50800" dir="13500000">
                    <a:srgbClr val="000000">
                      <a:alpha val="50000"/>
                    </a:srgbClr>
                  </a:innerShdw>
                </a:effectLst>
              </a:rPr>
              <a:t>1900</a:t>
            </a:r>
          </a:p>
        </p:txBody>
      </p:sp>
    </p:spTree>
    <p:extLst>
      <p:ext uri="{BB962C8B-B14F-4D97-AF65-F5344CB8AC3E}">
        <p14:creationId xmlns:p14="http://schemas.microsoft.com/office/powerpoint/2010/main" val="421476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Bridge Inn Hotel (Formerly Plainsman), 1</a:t>
            </a:r>
            <a:r>
              <a:rPr lang="en-US" baseline="30000" dirty="0"/>
              <a:t>st</a:t>
            </a:r>
            <a:r>
              <a:rPr lang="en-US" dirty="0"/>
              <a:t> Ave. &amp; 3</a:t>
            </a:r>
            <a:r>
              <a:rPr lang="en-US" baseline="30000" dirty="0"/>
              <a:t>rd</a:t>
            </a:r>
            <a:r>
              <a:rPr lang="en-US" dirty="0"/>
              <a:t> St. South</a:t>
            </a:r>
          </a:p>
        </p:txBody>
      </p:sp>
      <p:pic>
        <p:nvPicPr>
          <p:cNvPr id="9218" name="Picture 2" descr="Bridge Inn Hotel, 316-1 Ave. S. (1910) - northeast corne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38200" y="2057400"/>
            <a:ext cx="5421595" cy="3900267"/>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No photo description availab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0800" y="2057400"/>
            <a:ext cx="5410200" cy="390642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43634" y="5957667"/>
            <a:ext cx="5586663" cy="307777"/>
          </a:xfrm>
          <a:prstGeom prst="rect">
            <a:avLst/>
          </a:prstGeom>
        </p:spPr>
        <p:txBody>
          <a:bodyPr wrap="square">
            <a:spAutoFit/>
          </a:bodyPr>
          <a:lstStyle/>
          <a:p>
            <a:r>
              <a:rPr lang="en-US" sz="1400" dirty="0">
                <a:hlinkClick r:id="rId5"/>
              </a:rPr>
              <a:t>https://digitallibrary.uleth.ca/digital/collection/cityphotos/id/422/</a:t>
            </a:r>
            <a:r>
              <a:rPr lang="en-US" sz="1400" dirty="0"/>
              <a:t> </a:t>
            </a:r>
          </a:p>
        </p:txBody>
      </p:sp>
      <p:sp>
        <p:nvSpPr>
          <p:cNvPr id="7" name="Rectangle 6"/>
          <p:cNvSpPr/>
          <p:nvPr/>
        </p:nvSpPr>
        <p:spPr>
          <a:xfrm>
            <a:off x="8001000" y="5957667"/>
            <a:ext cx="2585103" cy="307777"/>
          </a:xfrm>
          <a:prstGeom prst="rect">
            <a:avLst/>
          </a:prstGeom>
        </p:spPr>
        <p:txBody>
          <a:bodyPr wrap="square">
            <a:spAutoFit/>
          </a:bodyPr>
          <a:lstStyle/>
          <a:p>
            <a:r>
              <a:rPr lang="en-US" sz="1400" dirty="0"/>
              <a:t>Galt Archives P20091023051 </a:t>
            </a:r>
          </a:p>
        </p:txBody>
      </p:sp>
      <p:sp>
        <p:nvSpPr>
          <p:cNvPr id="5" name="Rectangle 4"/>
          <p:cNvSpPr/>
          <p:nvPr/>
        </p:nvSpPr>
        <p:spPr>
          <a:xfrm>
            <a:off x="1066800" y="2133600"/>
            <a:ext cx="1505540" cy="769441"/>
          </a:xfrm>
          <a:prstGeom prst="rect">
            <a:avLst/>
          </a:prstGeom>
          <a:noFill/>
          <a:ln>
            <a:solidFill>
              <a:schemeClr val="bg2"/>
            </a:solidFill>
          </a:ln>
        </p:spPr>
        <p:txBody>
          <a:bodyPr wrap="none" lIns="91440" tIns="45720" rIns="91440" bIns="45720">
            <a:spAutoFit/>
          </a:bodyPr>
          <a:lstStyle/>
          <a:p>
            <a:pPr algn="ctr"/>
            <a:r>
              <a:rPr lang="en-US" sz="4400" b="1" cap="none" spc="50" dirty="0">
                <a:ln w="0"/>
                <a:solidFill>
                  <a:schemeClr val="bg2"/>
                </a:solidFill>
                <a:effectLst>
                  <a:innerShdw blurRad="63500" dist="50800" dir="13500000">
                    <a:srgbClr val="000000">
                      <a:alpha val="50000"/>
                    </a:srgbClr>
                  </a:innerShdw>
                </a:effectLst>
              </a:rPr>
              <a:t>1980</a:t>
            </a:r>
          </a:p>
        </p:txBody>
      </p:sp>
      <p:sp>
        <p:nvSpPr>
          <p:cNvPr id="9" name="Rectangle 8"/>
          <p:cNvSpPr/>
          <p:nvPr/>
        </p:nvSpPr>
        <p:spPr>
          <a:xfrm>
            <a:off x="10134600" y="2133600"/>
            <a:ext cx="1505541" cy="769441"/>
          </a:xfrm>
          <a:prstGeom prst="rect">
            <a:avLst/>
          </a:prstGeom>
          <a:noFill/>
          <a:ln>
            <a:solidFill>
              <a:schemeClr val="bg2"/>
            </a:solidFill>
          </a:ln>
        </p:spPr>
        <p:txBody>
          <a:bodyPr wrap="none" lIns="91440" tIns="45720" rIns="91440" bIns="45720">
            <a:spAutoFit/>
          </a:bodyPr>
          <a:lstStyle/>
          <a:p>
            <a:pPr algn="ctr"/>
            <a:r>
              <a:rPr lang="en-US" sz="4400" b="1" cap="none" spc="50" dirty="0">
                <a:ln w="0"/>
                <a:solidFill>
                  <a:schemeClr val="bg2"/>
                </a:solidFill>
                <a:effectLst>
                  <a:innerShdw blurRad="63500" dist="50800" dir="13500000">
                    <a:srgbClr val="000000">
                      <a:alpha val="50000"/>
                    </a:srgbClr>
                  </a:innerShdw>
                </a:effectLst>
              </a:rPr>
              <a:t>2007</a:t>
            </a:r>
          </a:p>
        </p:txBody>
      </p:sp>
    </p:spTree>
    <p:extLst>
      <p:ext uri="{BB962C8B-B14F-4D97-AF65-F5344CB8AC3E}">
        <p14:creationId xmlns:p14="http://schemas.microsoft.com/office/powerpoint/2010/main" val="1744347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667000"/>
            <a:ext cx="11125200" cy="1145224"/>
          </a:xfrm>
        </p:spPr>
        <p:txBody>
          <a:bodyPr/>
          <a:lstStyle/>
          <a:p>
            <a:r>
              <a:rPr lang="en-US" dirty="0"/>
              <a:t>Who painted the Bird’s-Eye View of Lethbridge? Why? </a:t>
            </a:r>
          </a:p>
        </p:txBody>
      </p:sp>
    </p:spTree>
    <p:extLst>
      <p:ext uri="{BB962C8B-B14F-4D97-AF65-F5344CB8AC3E}">
        <p14:creationId xmlns:p14="http://schemas.microsoft.com/office/powerpoint/2010/main" val="120672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Lethbridge Historical Society (1992)</a:t>
            </a:r>
          </a:p>
        </p:txBody>
      </p:sp>
      <p:pic>
        <p:nvPicPr>
          <p:cNvPr id="4" name="Content Placeholder 3"/>
          <p:cNvPicPr>
            <a:picLocks noGrp="1" noChangeAspect="1"/>
          </p:cNvPicPr>
          <p:nvPr>
            <p:ph idx="1"/>
          </p:nvPr>
        </p:nvPicPr>
        <p:blipFill>
          <a:blip r:embed="rId3"/>
          <a:stretch>
            <a:fillRect/>
          </a:stretch>
        </p:blipFill>
        <p:spPr>
          <a:xfrm>
            <a:off x="609600" y="1694790"/>
            <a:ext cx="3556046" cy="4599862"/>
          </a:xfrm>
          <a:prstGeom prst="rect">
            <a:avLst/>
          </a:prstGeom>
        </p:spPr>
      </p:pic>
      <p:pic>
        <p:nvPicPr>
          <p:cNvPr id="6" name="Picture 5"/>
          <p:cNvPicPr>
            <a:picLocks noChangeAspect="1"/>
          </p:cNvPicPr>
          <p:nvPr/>
        </p:nvPicPr>
        <p:blipFill>
          <a:blip r:embed="rId4"/>
          <a:stretch>
            <a:fillRect/>
          </a:stretch>
        </p:blipFill>
        <p:spPr>
          <a:xfrm>
            <a:off x="4419600" y="1694789"/>
            <a:ext cx="7553325" cy="4599862"/>
          </a:xfrm>
          <a:prstGeom prst="rect">
            <a:avLst/>
          </a:prstGeom>
        </p:spPr>
      </p:pic>
      <p:sp>
        <p:nvSpPr>
          <p:cNvPr id="7" name="Rectangle 6"/>
          <p:cNvSpPr/>
          <p:nvPr/>
        </p:nvSpPr>
        <p:spPr>
          <a:xfrm>
            <a:off x="2743200" y="6360195"/>
            <a:ext cx="7924800" cy="369332"/>
          </a:xfrm>
          <a:prstGeom prst="rect">
            <a:avLst/>
          </a:prstGeom>
        </p:spPr>
        <p:txBody>
          <a:bodyPr wrap="square">
            <a:spAutoFit/>
          </a:bodyPr>
          <a:lstStyle/>
          <a:p>
            <a:r>
              <a:rPr lang="en-US" dirty="0">
                <a:hlinkClick r:id="rId5"/>
              </a:rPr>
              <a:t>http://digitallibrary.uleth.ca/cdm/ref/collection/lhs/id/2048</a:t>
            </a:r>
            <a:r>
              <a:rPr lang="en-US" dirty="0"/>
              <a:t> </a:t>
            </a:r>
          </a:p>
        </p:txBody>
      </p:sp>
      <p:pic>
        <p:nvPicPr>
          <p:cNvPr id="8" name="Picture 7"/>
          <p:cNvPicPr>
            <a:picLocks noChangeAspect="1"/>
          </p:cNvPicPr>
          <p:nvPr/>
        </p:nvPicPr>
        <p:blipFill>
          <a:blip r:embed="rId6"/>
          <a:stretch>
            <a:fillRect/>
          </a:stretch>
        </p:blipFill>
        <p:spPr>
          <a:xfrm>
            <a:off x="10605837" y="26346"/>
            <a:ext cx="1367088" cy="1822784"/>
          </a:xfrm>
          <a:prstGeom prst="rect">
            <a:avLst/>
          </a:prstGeom>
        </p:spPr>
      </p:pic>
      <p:sp>
        <p:nvSpPr>
          <p:cNvPr id="9" name="Rounded Rectangle 8"/>
          <p:cNvSpPr/>
          <p:nvPr/>
        </p:nvSpPr>
        <p:spPr>
          <a:xfrm>
            <a:off x="4800600" y="2483884"/>
            <a:ext cx="6781800" cy="1097516"/>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4876800" y="5334000"/>
            <a:ext cx="6705600" cy="336838"/>
            <a:chOff x="4876800" y="5334000"/>
            <a:chExt cx="6705600" cy="336838"/>
          </a:xfrm>
        </p:grpSpPr>
        <p:sp>
          <p:nvSpPr>
            <p:cNvPr id="10" name="Rounded Rectangle 9"/>
            <p:cNvSpPr/>
            <p:nvPr/>
          </p:nvSpPr>
          <p:spPr>
            <a:xfrm>
              <a:off x="8610599" y="5334000"/>
              <a:ext cx="2971801" cy="152400"/>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4876800" y="5486400"/>
              <a:ext cx="5562600" cy="184438"/>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26721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I</a:t>
            </a:r>
          </a:p>
        </p:txBody>
      </p:sp>
      <p:sp>
        <p:nvSpPr>
          <p:cNvPr id="3" name="Text Placeholder 2"/>
          <p:cNvSpPr>
            <a:spLocks noGrp="1"/>
          </p:cNvSpPr>
          <p:nvPr>
            <p:ph type="body" idx="1"/>
          </p:nvPr>
        </p:nvSpPr>
        <p:spPr/>
        <p:txBody>
          <a:bodyPr>
            <a:normAutofit fontScale="92500"/>
          </a:bodyPr>
          <a:lstStyle/>
          <a:p>
            <a:r>
              <a:rPr lang="en-US" dirty="0"/>
              <a:t>The Story of a Painting: Bird’s-Eye View of City of Lethbridge, 1912</a:t>
            </a:r>
          </a:p>
        </p:txBody>
      </p:sp>
    </p:spTree>
    <p:extLst>
      <p:ext uri="{BB962C8B-B14F-4D97-AF65-F5344CB8AC3E}">
        <p14:creationId xmlns:p14="http://schemas.microsoft.com/office/powerpoint/2010/main" val="1783796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Lethbridge: A Centennial </a:t>
            </a:r>
            <a:br>
              <a:rPr lang="en-US" dirty="0"/>
            </a:br>
            <a:r>
              <a:rPr lang="en-US" dirty="0"/>
              <a:t>History (1985)</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43489" y="0"/>
            <a:ext cx="2628458" cy="2149740"/>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24444" b="15556"/>
          <a:stretch/>
        </p:blipFill>
        <p:spPr>
          <a:xfrm>
            <a:off x="863009" y="1847123"/>
            <a:ext cx="10615977" cy="4778480"/>
          </a:xfrm>
          <a:prstGeom prst="rect">
            <a:avLst/>
          </a:prstGeom>
        </p:spPr>
      </p:pic>
      <p:pic>
        <p:nvPicPr>
          <p:cNvPr id="4" name="Content Placeholder 3"/>
          <p:cNvPicPr>
            <a:picLocks noGrp="1" noChangeAspect="1"/>
          </p:cNvPicPr>
          <p:nvPr>
            <p:ph idx="1"/>
          </p:nvPr>
        </p:nvPicPr>
        <p:blipFill>
          <a:blip r:embed="rId5"/>
          <a:stretch>
            <a:fillRect/>
          </a:stretch>
        </p:blipFill>
        <p:spPr>
          <a:xfrm>
            <a:off x="7199778" y="0"/>
            <a:ext cx="2286000" cy="1777563"/>
          </a:xfrm>
          <a:prstGeom prst="rect">
            <a:avLst/>
          </a:prstGeom>
        </p:spPr>
      </p:pic>
      <p:sp>
        <p:nvSpPr>
          <p:cNvPr id="7" name="Rectangle 6"/>
          <p:cNvSpPr/>
          <p:nvPr/>
        </p:nvSpPr>
        <p:spPr>
          <a:xfrm>
            <a:off x="8337462" y="6522338"/>
            <a:ext cx="3828292" cy="369332"/>
          </a:xfrm>
          <a:prstGeom prst="rect">
            <a:avLst/>
          </a:prstGeom>
        </p:spPr>
        <p:txBody>
          <a:bodyPr wrap="none">
            <a:spAutoFit/>
          </a:bodyPr>
          <a:lstStyle/>
          <a:p>
            <a:r>
              <a:rPr lang="en-US" dirty="0">
                <a:hlinkClick r:id="rId6"/>
              </a:rPr>
              <a:t>https://go.exlibris.link/7Mdd3N1y</a:t>
            </a:r>
            <a:r>
              <a:rPr lang="en-US" dirty="0"/>
              <a:t> </a:t>
            </a:r>
          </a:p>
        </p:txBody>
      </p:sp>
    </p:spTree>
    <p:extLst>
      <p:ext uri="{BB962C8B-B14F-4D97-AF65-F5344CB8AC3E}">
        <p14:creationId xmlns:p14="http://schemas.microsoft.com/office/powerpoint/2010/main" val="2081829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625" t="1091" r="625" b="856"/>
          <a:stretch/>
        </p:blipFill>
        <p:spPr>
          <a:xfrm>
            <a:off x="0" y="1143000"/>
            <a:ext cx="12182901" cy="4703525"/>
          </a:xfrm>
          <a:prstGeom prst="rect">
            <a:avLst/>
          </a:prstGeom>
        </p:spPr>
      </p:pic>
    </p:spTree>
    <p:extLst>
      <p:ext uri="{BB962C8B-B14F-4D97-AF65-F5344CB8AC3E}">
        <p14:creationId xmlns:p14="http://schemas.microsoft.com/office/powerpoint/2010/main" val="97478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Estate Brochure (Galt Archives)</a:t>
            </a:r>
          </a:p>
        </p:txBody>
      </p:sp>
      <p:pic>
        <p:nvPicPr>
          <p:cNvPr id="4" name="Content Placeholder 3"/>
          <p:cNvPicPr>
            <a:picLocks noGrp="1" noChangeAspect="1"/>
          </p:cNvPicPr>
          <p:nvPr>
            <p:ph idx="1"/>
          </p:nvPr>
        </p:nvPicPr>
        <p:blipFill>
          <a:blip r:embed="rId3"/>
          <a:stretch>
            <a:fillRect/>
          </a:stretch>
        </p:blipFill>
        <p:spPr>
          <a:xfrm>
            <a:off x="381000" y="1828800"/>
            <a:ext cx="5592234" cy="4351338"/>
          </a:xfrm>
          <a:prstGeom prst="rect">
            <a:avLst/>
          </a:prstGeom>
        </p:spPr>
      </p:pic>
      <p:pic>
        <p:nvPicPr>
          <p:cNvPr id="5" name="Picture 4"/>
          <p:cNvPicPr>
            <a:picLocks noChangeAspect="1"/>
          </p:cNvPicPr>
          <p:nvPr/>
        </p:nvPicPr>
        <p:blipFill>
          <a:blip r:embed="rId4"/>
          <a:stretch>
            <a:fillRect/>
          </a:stretch>
        </p:blipFill>
        <p:spPr>
          <a:xfrm>
            <a:off x="5973234" y="1828800"/>
            <a:ext cx="5586768" cy="4351338"/>
          </a:xfrm>
          <a:prstGeom prst="rect">
            <a:avLst/>
          </a:prstGeom>
        </p:spPr>
      </p:pic>
      <p:sp>
        <p:nvSpPr>
          <p:cNvPr id="6" name="Rounded Rectangle 5"/>
          <p:cNvSpPr/>
          <p:nvPr/>
        </p:nvSpPr>
        <p:spPr>
          <a:xfrm>
            <a:off x="381000" y="4419600"/>
            <a:ext cx="3352800" cy="1676400"/>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1125201" y="4800599"/>
            <a:ext cx="434802" cy="1275347"/>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370220" y="3048000"/>
            <a:ext cx="1668379" cy="838200"/>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6302096" y="2590800"/>
            <a:ext cx="4518304" cy="609600"/>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678811" y="6488668"/>
            <a:ext cx="3727302" cy="369332"/>
          </a:xfrm>
          <a:prstGeom prst="rect">
            <a:avLst/>
          </a:prstGeom>
        </p:spPr>
        <p:txBody>
          <a:bodyPr wrap="none">
            <a:spAutoFit/>
          </a:bodyPr>
          <a:lstStyle/>
          <a:p>
            <a:r>
              <a:rPr lang="en-US" dirty="0"/>
              <a:t>Galt Archives 19754374013copy3</a:t>
            </a:r>
          </a:p>
        </p:txBody>
      </p:sp>
    </p:spTree>
    <p:extLst>
      <p:ext uri="{BB962C8B-B14F-4D97-AF65-F5344CB8AC3E}">
        <p14:creationId xmlns:p14="http://schemas.microsoft.com/office/powerpoint/2010/main" val="141076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ircle(in)">
                                      <p:cBhvr>
                                        <p:cTn id="19" dur="10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1000" fill="hold"/>
                                        <p:tgtEl>
                                          <p:spTgt spid="7"/>
                                        </p:tgtEl>
                                        <p:attrNameLst>
                                          <p:attrName>ppt_x</p:attrName>
                                        </p:attrNameLst>
                                      </p:cBhvr>
                                      <p:tavLst>
                                        <p:tav tm="0">
                                          <p:val>
                                            <p:strVal val="0-#ppt_w/2"/>
                                          </p:val>
                                        </p:tav>
                                        <p:tav tm="100000">
                                          <p:val>
                                            <p:strVal val="#ppt_x"/>
                                          </p:val>
                                        </p:tav>
                                      </p:tavLst>
                                    </p:anim>
                                    <p:anim calcmode="lin" valueType="num">
                                      <p:cBhvr additive="base">
                                        <p:cTn id="25"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Label on the Real Estate Brochure</a:t>
            </a:r>
          </a:p>
        </p:txBody>
      </p:sp>
      <p:pic>
        <p:nvPicPr>
          <p:cNvPr id="4" name="Content Placeholder 3"/>
          <p:cNvPicPr>
            <a:picLocks noGrp="1" noChangeAspect="1"/>
          </p:cNvPicPr>
          <p:nvPr>
            <p:ph idx="1"/>
          </p:nvPr>
        </p:nvPicPr>
        <p:blipFill>
          <a:blip r:embed="rId3"/>
          <a:stretch>
            <a:fillRect/>
          </a:stretch>
        </p:blipFill>
        <p:spPr>
          <a:xfrm>
            <a:off x="838200" y="1752600"/>
            <a:ext cx="6728354" cy="4351338"/>
          </a:xfrm>
          <a:prstGeom prst="rect">
            <a:avLst/>
          </a:prstGeom>
        </p:spPr>
      </p:pic>
      <p:pic>
        <p:nvPicPr>
          <p:cNvPr id="5" name="Picture 4"/>
          <p:cNvPicPr>
            <a:picLocks noChangeAspect="1"/>
          </p:cNvPicPr>
          <p:nvPr/>
        </p:nvPicPr>
        <p:blipFill>
          <a:blip r:embed="rId4"/>
          <a:stretch>
            <a:fillRect/>
          </a:stretch>
        </p:blipFill>
        <p:spPr>
          <a:xfrm>
            <a:off x="9067800" y="4011"/>
            <a:ext cx="2286000" cy="6705137"/>
          </a:xfrm>
          <a:prstGeom prst="rect">
            <a:avLst/>
          </a:prstGeom>
        </p:spPr>
      </p:pic>
    </p:spTree>
    <p:extLst>
      <p:ext uri="{BB962C8B-B14F-4D97-AF65-F5344CB8AC3E}">
        <p14:creationId xmlns:p14="http://schemas.microsoft.com/office/powerpoint/2010/main" val="4223449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Lethbridge Herald </a:t>
            </a:r>
            <a:br>
              <a:rPr lang="en-US" dirty="0"/>
            </a:br>
            <a:r>
              <a:rPr lang="en-US" dirty="0"/>
              <a:t>(1912, August 22)</a:t>
            </a:r>
          </a:p>
        </p:txBody>
      </p:sp>
      <p:pic>
        <p:nvPicPr>
          <p:cNvPr id="4" name="Content Placeholder 3"/>
          <p:cNvPicPr>
            <a:picLocks noGrp="1" noChangeAspect="1"/>
          </p:cNvPicPr>
          <p:nvPr>
            <p:ph idx="1"/>
          </p:nvPr>
        </p:nvPicPr>
        <p:blipFill>
          <a:blip r:embed="rId3"/>
          <a:stretch>
            <a:fillRect/>
          </a:stretch>
        </p:blipFill>
        <p:spPr>
          <a:xfrm>
            <a:off x="1219200" y="1646387"/>
            <a:ext cx="3559315" cy="4944190"/>
          </a:xfrm>
          <a:prstGeom prst="rect">
            <a:avLst/>
          </a:prstGeom>
        </p:spPr>
      </p:pic>
      <p:sp>
        <p:nvSpPr>
          <p:cNvPr id="5" name="Rounded Rectangle 4"/>
          <p:cNvSpPr/>
          <p:nvPr/>
        </p:nvSpPr>
        <p:spPr>
          <a:xfrm>
            <a:off x="2770256" y="5791200"/>
            <a:ext cx="506343" cy="762000"/>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5791200" y="152400"/>
            <a:ext cx="5112426" cy="6438177"/>
          </a:xfrm>
          <a:prstGeom prst="rect">
            <a:avLst/>
          </a:prstGeom>
        </p:spPr>
      </p:pic>
      <p:sp>
        <p:nvSpPr>
          <p:cNvPr id="7" name="Rounded Rectangle 6"/>
          <p:cNvSpPr/>
          <p:nvPr/>
        </p:nvSpPr>
        <p:spPr>
          <a:xfrm>
            <a:off x="5715001" y="685800"/>
            <a:ext cx="5188626" cy="2819400"/>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124074" y="685800"/>
            <a:ext cx="2638926" cy="316663"/>
          </a:xfrm>
          <a:prstGeom prst="roundRect">
            <a:avLst/>
          </a:prstGeom>
          <a:solidFill>
            <a:srgbClr val="FFFF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19004253">
            <a:off x="2899948" y="4381262"/>
            <a:ext cx="3433108" cy="484632"/>
          </a:xfrm>
          <a:prstGeom prst="rightArrow">
            <a:avLst/>
          </a:prstGeom>
          <a:solidFill>
            <a:schemeClr val="tx2"/>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9701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Gibson Catlett Studios, Calgary, Alberta (ca. 1910-1912)</a:t>
            </a:r>
          </a:p>
        </p:txBody>
      </p:sp>
      <p:pic>
        <p:nvPicPr>
          <p:cNvPr id="2050" name="Picture 2" descr="https://lh3.googleusercontent.com/50Q-_jHDmVMge-rldi-fCCUSvhI0aG0LCrETrOLnev16YiDVi0GroVER761ueIfhw1ZRJMhdZPpgR5PZuOQeQ3gpHp8LIQwnenFZfP4GcokO8kEVTlWOrvKX-MIx9Sdkh_2tInK651hq2gg6nDApu_6QqAcC2xX--Fi4bhTpUwk4vyGy0RunSFbJ2RHhhTZfmPS8BmZQfRTaRrj5yJc_hFQCG-NScw2v4m1pqZvx-VSqhxX0kvMN6yc3516fm_FSTgXbOCOoiY2p21wEnHXw4bXnEm5etJ_DBcQx5vicHl32DbIUtfC1A8obByZTWWJYSJ12NI9Hcee3_8uEb_dY2yxxSHLqFTUX-3BHpolmeGY867n7r3zTOZ8iKM5ZwCPZDc82V2LYwXalT60Csths1gEoz_px_Xtg1hRG6D5iN95gkcSFyUoaBgmxuDP_sKT-uWYyIDIZ10tWA30UxsaF4TZfC7z1KremvfAR3vhB3k5vOSwQMOUrE9Rh4tFMV2OD90g9nKfDEHqgwdS6pGTK9iSPG9U6lWT_OygiSFDHvUb-KUoJwwS80F45CVh6OlJnA3tOH3LC869UYP68pOx6Z4VFA4BCLWOcTYcAgEw0c9gXFLa4xr6gmfW0dgPsGNR3Pp3AfsS3Y2fEuc9SvRH2AgSgZP7haMQB4daUhXh0iP1xmGZmjvIPKgKrnDe4WwtHJvRHmFTqKPqfcluXmH7b8KVj7jDHEzAyfI61UX09PiurlEu-B2Hal-SwEinI_SS2ZaO6Nah4bjekSsmS9cDEXy7QWaY_P3r5b1qbYWNMaybN--9LXMtG72KnVSRzhSAwsokubYZ39yRXx91Q_kVG1zHwex022RgHn0PJ52YLGHiwNZVDLuzqNEZJhAKSXaT25t9e3ykS0FZjA5tF4Y5WuyJ07ZQlptgAc1299GvfcxW5gdyhedC6tzyzmn82PQlhSQ=w1243-h850-no?authuser=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62200" y="1143000"/>
            <a:ext cx="7848600" cy="5371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326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0" y="1524000"/>
            <a:ext cx="3733800" cy="1905000"/>
          </a:xfrm>
        </p:spPr>
        <p:txBody>
          <a:bodyPr>
            <a:normAutofit fontScale="90000"/>
          </a:bodyPr>
          <a:lstStyle/>
          <a:p>
            <a:r>
              <a:rPr lang="en-US" dirty="0"/>
              <a:t>Lethbridge Historical Society Newsletter Article</a:t>
            </a:r>
          </a:p>
        </p:txBody>
      </p:sp>
      <p:sp>
        <p:nvSpPr>
          <p:cNvPr id="6" name="Text Placeholder 5"/>
          <p:cNvSpPr>
            <a:spLocks noGrp="1"/>
          </p:cNvSpPr>
          <p:nvPr>
            <p:ph type="body" sz="half" idx="2"/>
          </p:nvPr>
        </p:nvSpPr>
        <p:spPr>
          <a:xfrm>
            <a:off x="7772400" y="3581400"/>
            <a:ext cx="3581400" cy="1828800"/>
          </a:xfrm>
        </p:spPr>
        <p:txBody>
          <a:bodyPr/>
          <a:lstStyle/>
          <a:p>
            <a:r>
              <a:rPr lang="en-US" dirty="0"/>
              <a:t>2018</a:t>
            </a:r>
          </a:p>
          <a:p>
            <a:r>
              <a:rPr lang="en-US" dirty="0">
                <a:hlinkClick r:id="rId3"/>
              </a:rPr>
              <a:t>https://opus.uleth.ca/handle/10133/5121</a:t>
            </a:r>
            <a:r>
              <a:rPr lang="en-US" dirty="0"/>
              <a:t> </a:t>
            </a:r>
          </a:p>
        </p:txBody>
      </p:sp>
      <p:pic>
        <p:nvPicPr>
          <p:cNvPr id="7" name="Content Placeholder 6"/>
          <p:cNvPicPr>
            <a:picLocks noGrp="1" noChangeAspect="1"/>
          </p:cNvPicPr>
          <p:nvPr>
            <p:ph idx="1"/>
          </p:nvPr>
        </p:nvPicPr>
        <p:blipFill>
          <a:blip r:embed="rId4"/>
          <a:stretch>
            <a:fillRect/>
          </a:stretch>
        </p:blipFill>
        <p:spPr>
          <a:xfrm>
            <a:off x="1524000" y="281762"/>
            <a:ext cx="4876800" cy="6294475"/>
          </a:xfrm>
          <a:prstGeom prst="rect">
            <a:avLst/>
          </a:prstGeom>
        </p:spPr>
      </p:pic>
    </p:spTree>
    <p:extLst>
      <p:ext uri="{BB962C8B-B14F-4D97-AF65-F5344CB8AC3E}">
        <p14:creationId xmlns:p14="http://schemas.microsoft.com/office/powerpoint/2010/main" val="4154696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II</a:t>
            </a:r>
          </a:p>
        </p:txBody>
      </p:sp>
      <p:sp>
        <p:nvSpPr>
          <p:cNvPr id="3" name="Text Placeholder 2"/>
          <p:cNvSpPr>
            <a:spLocks noGrp="1"/>
          </p:cNvSpPr>
          <p:nvPr>
            <p:ph type="body" idx="1"/>
          </p:nvPr>
        </p:nvSpPr>
        <p:spPr/>
        <p:txBody>
          <a:bodyPr/>
          <a:lstStyle/>
          <a:p>
            <a:r>
              <a:rPr lang="en-US" dirty="0"/>
              <a:t>Bird’s-Eye Views of Alberta</a:t>
            </a:r>
          </a:p>
        </p:txBody>
      </p:sp>
    </p:spTree>
    <p:extLst>
      <p:ext uri="{BB962C8B-B14F-4D97-AF65-F5344CB8AC3E}">
        <p14:creationId xmlns:p14="http://schemas.microsoft.com/office/powerpoint/2010/main" val="3168654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667000"/>
            <a:ext cx="10515600" cy="1145224"/>
          </a:xfrm>
        </p:spPr>
        <p:txBody>
          <a:bodyPr/>
          <a:lstStyle/>
          <a:p>
            <a:r>
              <a:rPr lang="en-US" dirty="0"/>
              <a:t>What is the significance of a bird’s-eye view?</a:t>
            </a:r>
          </a:p>
        </p:txBody>
      </p:sp>
    </p:spTree>
    <p:extLst>
      <p:ext uri="{BB962C8B-B14F-4D97-AF65-F5344CB8AC3E}">
        <p14:creationId xmlns:p14="http://schemas.microsoft.com/office/powerpoint/2010/main" val="194036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Bird’s-Eye Views – John W. Reps</a:t>
            </a:r>
          </a:p>
        </p:txBody>
      </p:sp>
      <p:pic>
        <p:nvPicPr>
          <p:cNvPr id="10" name="Picture 9"/>
          <p:cNvPicPr>
            <a:picLocks noChangeAspect="1"/>
          </p:cNvPicPr>
          <p:nvPr/>
        </p:nvPicPr>
        <p:blipFill>
          <a:blip r:embed="rId3"/>
          <a:stretch>
            <a:fillRect/>
          </a:stretch>
        </p:blipFill>
        <p:spPr>
          <a:xfrm>
            <a:off x="9996377" y="228600"/>
            <a:ext cx="1966632" cy="2857500"/>
          </a:xfrm>
          <a:prstGeom prst="rect">
            <a:avLst/>
          </a:prstGeom>
        </p:spPr>
      </p:pic>
      <p:sp>
        <p:nvSpPr>
          <p:cNvPr id="11" name="Rectangle 10"/>
          <p:cNvSpPr/>
          <p:nvPr/>
        </p:nvSpPr>
        <p:spPr>
          <a:xfrm>
            <a:off x="822158" y="2057400"/>
            <a:ext cx="9160042" cy="3046988"/>
          </a:xfrm>
          <a:prstGeom prst="rect">
            <a:avLst/>
          </a:prstGeom>
        </p:spPr>
        <p:txBody>
          <a:bodyPr wrap="square">
            <a:spAutoFit/>
          </a:bodyPr>
          <a:lstStyle/>
          <a:p>
            <a:r>
              <a:rPr lang="en-US" sz="2400" dirty="0"/>
              <a:t>City street patterns, significant buildings, and topographic features and are often readily identifiable in bird’s-eye views. In some locales, these maps can be the only available option for obtaining such details. It is for these reasons that scholars have “...rediscovered these views as </a:t>
            </a:r>
            <a:r>
              <a:rPr lang="en-US" sz="2400" b="1" dirty="0"/>
              <a:t>sources for research in the history of architecture, city planning, transportation, urban geography, printing technology, and other fields</a:t>
            </a:r>
            <a:r>
              <a:rPr lang="en-US" sz="2400" dirty="0"/>
              <a:t>” (Reps,1984, p. 16).</a:t>
            </a:r>
          </a:p>
        </p:txBody>
      </p:sp>
      <p:sp>
        <p:nvSpPr>
          <p:cNvPr id="13" name="Rectangle 12"/>
          <p:cNvSpPr/>
          <p:nvPr/>
        </p:nvSpPr>
        <p:spPr>
          <a:xfrm>
            <a:off x="4572000" y="5410200"/>
            <a:ext cx="7315200" cy="738664"/>
          </a:xfrm>
          <a:prstGeom prst="rect">
            <a:avLst/>
          </a:prstGeom>
        </p:spPr>
        <p:txBody>
          <a:bodyPr wrap="square">
            <a:spAutoFit/>
          </a:bodyPr>
          <a:lstStyle/>
          <a:p>
            <a:r>
              <a:rPr lang="en-US" sz="1400" dirty="0"/>
              <a:t>Reps, J. W. (1984). </a:t>
            </a:r>
            <a:r>
              <a:rPr lang="en-US" sz="1400" i="1" dirty="0"/>
              <a:t>Views and </a:t>
            </a:r>
            <a:r>
              <a:rPr lang="en-US" sz="1400" i="1" dirty="0" err="1"/>
              <a:t>viewmakers</a:t>
            </a:r>
            <a:r>
              <a:rPr lang="en-US" sz="1400" i="1" dirty="0"/>
              <a:t> of urban America: Lithographs of towns and cities in the United States and Canada, notes on the artists and publishers, and a union catalog of their work, 1825-1925</a:t>
            </a:r>
            <a:r>
              <a:rPr lang="en-US" sz="1400" dirty="0"/>
              <a:t>. Columbia: University of Missouri Press.</a:t>
            </a:r>
          </a:p>
        </p:txBody>
      </p:sp>
      <p:sp>
        <p:nvSpPr>
          <p:cNvPr id="14" name="Rectangle 13"/>
          <p:cNvSpPr/>
          <p:nvPr/>
        </p:nvSpPr>
        <p:spPr>
          <a:xfrm>
            <a:off x="7691294" y="6270010"/>
            <a:ext cx="3733714" cy="369332"/>
          </a:xfrm>
          <a:prstGeom prst="rect">
            <a:avLst/>
          </a:prstGeom>
        </p:spPr>
        <p:txBody>
          <a:bodyPr wrap="none">
            <a:spAutoFit/>
          </a:bodyPr>
          <a:lstStyle/>
          <a:p>
            <a:r>
              <a:rPr lang="en-US" dirty="0">
                <a:hlinkClick r:id="rId4"/>
              </a:rPr>
              <a:t>https://go.exlibris.link/1LcgnmtZ</a:t>
            </a:r>
            <a:r>
              <a:rPr lang="en-US" dirty="0"/>
              <a:t> </a:t>
            </a:r>
          </a:p>
        </p:txBody>
      </p:sp>
    </p:spTree>
    <p:extLst>
      <p:ext uri="{BB962C8B-B14F-4D97-AF65-F5344CB8AC3E}">
        <p14:creationId xmlns:p14="http://schemas.microsoft.com/office/powerpoint/2010/main" val="3387061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University of Lethbridge Archives (ca. 2001)</a:t>
            </a:r>
          </a:p>
        </p:txBody>
      </p:sp>
      <p:pic>
        <p:nvPicPr>
          <p:cNvPr id="1026" name="Picture 2" descr="Read Photo Caption"/>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33600" y="1752600"/>
            <a:ext cx="6444192" cy="4833144"/>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6041496" y="2286000"/>
            <a:ext cx="2438400" cy="1066800"/>
            <a:chOff x="5257800" y="1371600"/>
            <a:chExt cx="3505200" cy="1524000"/>
          </a:xfrm>
        </p:grpSpPr>
        <p:pic>
          <p:nvPicPr>
            <p:cNvPr id="10" name="Picture 9"/>
            <p:cNvPicPr>
              <a:picLocks noChangeAspect="1"/>
            </p:cNvPicPr>
            <p:nvPr/>
          </p:nvPicPr>
          <p:blipFill>
            <a:blip r:embed="rId4"/>
            <a:stretch>
              <a:fillRect/>
            </a:stretch>
          </p:blipFill>
          <p:spPr>
            <a:xfrm>
              <a:off x="5562600" y="1566731"/>
              <a:ext cx="2887100" cy="1126531"/>
            </a:xfrm>
            <a:prstGeom prst="rect">
              <a:avLst/>
            </a:prstGeom>
          </p:spPr>
        </p:pic>
        <p:pic>
          <p:nvPicPr>
            <p:cNvPr id="11" name="Picture 6" descr="https://www.onlygfx.com/wp-content/uploads/2020/01/gold-picture-frame-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7800" y="1371600"/>
              <a:ext cx="3505200" cy="1524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2359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Bird’s-Eye Views of Canadian Cities: An Exhibition of Panoramic Maps (1865-1905)</a:t>
            </a:r>
          </a:p>
        </p:txBody>
      </p:sp>
      <p:pic>
        <p:nvPicPr>
          <p:cNvPr id="5" name="Picture 4"/>
          <p:cNvPicPr>
            <a:picLocks noChangeAspect="1"/>
          </p:cNvPicPr>
          <p:nvPr/>
        </p:nvPicPr>
        <p:blipFill>
          <a:blip r:embed="rId3"/>
          <a:stretch>
            <a:fillRect/>
          </a:stretch>
        </p:blipFill>
        <p:spPr>
          <a:xfrm>
            <a:off x="2772645" y="1752600"/>
            <a:ext cx="6622648" cy="2382006"/>
          </a:xfrm>
          <a:prstGeom prst="rect">
            <a:avLst/>
          </a:prstGeom>
        </p:spPr>
      </p:pic>
      <p:pic>
        <p:nvPicPr>
          <p:cNvPr id="6" name="Picture 5"/>
          <p:cNvPicPr>
            <a:picLocks noChangeAspect="1"/>
          </p:cNvPicPr>
          <p:nvPr/>
        </p:nvPicPr>
        <p:blipFill>
          <a:blip r:embed="rId4"/>
          <a:stretch>
            <a:fillRect/>
          </a:stretch>
        </p:blipFill>
        <p:spPr>
          <a:xfrm>
            <a:off x="2768634" y="4315203"/>
            <a:ext cx="6630669" cy="1959220"/>
          </a:xfrm>
          <a:prstGeom prst="rect">
            <a:avLst/>
          </a:prstGeom>
        </p:spPr>
      </p:pic>
      <p:sp>
        <p:nvSpPr>
          <p:cNvPr id="8" name="Rectangle 7"/>
          <p:cNvSpPr/>
          <p:nvPr/>
        </p:nvSpPr>
        <p:spPr>
          <a:xfrm>
            <a:off x="685800" y="6553200"/>
            <a:ext cx="12039600" cy="230832"/>
          </a:xfrm>
          <a:prstGeom prst="rect">
            <a:avLst/>
          </a:prstGeom>
        </p:spPr>
        <p:txBody>
          <a:bodyPr wrap="square">
            <a:spAutoFit/>
          </a:bodyPr>
          <a:lstStyle/>
          <a:p>
            <a:r>
              <a:rPr lang="en-US" sz="900" dirty="0"/>
              <a:t>Fox, M. F. (1977). In </a:t>
            </a:r>
            <a:r>
              <a:rPr lang="en-US" sz="900" dirty="0" err="1"/>
              <a:t>Artibise</a:t>
            </a:r>
            <a:r>
              <a:rPr lang="en-US" sz="900" dirty="0"/>
              <a:t> A. F. J., </a:t>
            </a:r>
            <a:r>
              <a:rPr lang="en-US" sz="900" dirty="0" err="1"/>
              <a:t>Muise</a:t>
            </a:r>
            <a:r>
              <a:rPr lang="en-US" sz="900" dirty="0"/>
              <a:t> D. A. and Taylor J. H.(Eds.), </a:t>
            </a:r>
            <a:r>
              <a:rPr lang="en-US" sz="900" i="1" dirty="0"/>
              <a:t>Bird's-eye views of Canadian cities: A review</a:t>
            </a:r>
            <a:r>
              <a:rPr lang="en-US" sz="900" dirty="0"/>
              <a:t>. Urban History Review / Revue </a:t>
            </a:r>
            <a:r>
              <a:rPr lang="en-US" sz="900" dirty="0" err="1"/>
              <a:t>d'histoire</a:t>
            </a:r>
            <a:r>
              <a:rPr lang="en-US" sz="900" dirty="0"/>
              <a:t> </a:t>
            </a:r>
            <a:r>
              <a:rPr lang="en-US" sz="900" dirty="0" err="1"/>
              <a:t>urbaine</a:t>
            </a:r>
            <a:r>
              <a:rPr lang="en-US" sz="900" dirty="0"/>
              <a:t>. </a:t>
            </a:r>
            <a:r>
              <a:rPr lang="en-US" sz="900" dirty="0">
                <a:hlinkClick r:id="rId5"/>
              </a:rPr>
              <a:t>https://doi.org/10.7202/1019589ar</a:t>
            </a:r>
            <a:endParaRPr lang="en-US" sz="900" dirty="0"/>
          </a:p>
        </p:txBody>
      </p:sp>
    </p:spTree>
    <p:extLst>
      <p:ext uri="{BB962C8B-B14F-4D97-AF65-F5344CB8AC3E}">
        <p14:creationId xmlns:p14="http://schemas.microsoft.com/office/powerpoint/2010/main" val="1755690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Alberta’s Real Estate Boom</a:t>
            </a:r>
          </a:p>
        </p:txBody>
      </p:sp>
      <p:pic>
        <p:nvPicPr>
          <p:cNvPr id="4" name="Content Placeholder 3"/>
          <p:cNvPicPr>
            <a:picLocks noGrp="1" noChangeAspect="1"/>
          </p:cNvPicPr>
          <p:nvPr>
            <p:ph idx="1"/>
          </p:nvPr>
        </p:nvPicPr>
        <p:blipFill>
          <a:blip r:embed="rId3"/>
          <a:stretch>
            <a:fillRect/>
          </a:stretch>
        </p:blipFill>
        <p:spPr>
          <a:xfrm>
            <a:off x="838200" y="1600200"/>
            <a:ext cx="6509187" cy="4597719"/>
          </a:xfrm>
          <a:prstGeom prst="rect">
            <a:avLst/>
          </a:prstGeom>
        </p:spPr>
      </p:pic>
      <p:sp>
        <p:nvSpPr>
          <p:cNvPr id="5" name="TextBox 4"/>
          <p:cNvSpPr txBox="1"/>
          <p:nvPr/>
        </p:nvSpPr>
        <p:spPr>
          <a:xfrm>
            <a:off x="7772400" y="1600200"/>
            <a:ext cx="3810000" cy="3139321"/>
          </a:xfrm>
          <a:prstGeom prst="rect">
            <a:avLst/>
          </a:prstGeom>
          <a:noFill/>
        </p:spPr>
        <p:txBody>
          <a:bodyPr wrap="square" rtlCol="0">
            <a:spAutoFit/>
          </a:bodyPr>
          <a:lstStyle/>
          <a:p>
            <a:r>
              <a:rPr lang="en-US" b="1" dirty="0"/>
              <a:t>Line-up for land sales, Calgary, Alberta. [ca. 1911-1912]</a:t>
            </a:r>
          </a:p>
          <a:p>
            <a:endParaRPr lang="en-US" dirty="0"/>
          </a:p>
          <a:p>
            <a:r>
              <a:rPr lang="en-US" dirty="0"/>
              <a:t>In front of offices of Toole, </a:t>
            </a:r>
            <a:r>
              <a:rPr lang="en-US" dirty="0" err="1"/>
              <a:t>Peet</a:t>
            </a:r>
            <a:r>
              <a:rPr lang="en-US" dirty="0"/>
              <a:t> and company, 301 - 8th Avenue SW. Real estate agents for Canadian Pacific Railway suburbs.</a:t>
            </a:r>
          </a:p>
          <a:p>
            <a:endParaRPr lang="en-US" dirty="0"/>
          </a:p>
          <a:p>
            <a:r>
              <a:rPr lang="en-US" dirty="0"/>
              <a:t>Digital Identifier	</a:t>
            </a:r>
            <a:r>
              <a:rPr lang="en-US" dirty="0">
                <a:hlinkClick r:id="rId4"/>
              </a:rPr>
              <a:t>CU1107601</a:t>
            </a:r>
            <a:r>
              <a:rPr lang="en-US" dirty="0"/>
              <a:t> </a:t>
            </a:r>
          </a:p>
        </p:txBody>
      </p:sp>
      <p:sp>
        <p:nvSpPr>
          <p:cNvPr id="6" name="Rectangle 5"/>
          <p:cNvSpPr/>
          <p:nvPr/>
        </p:nvSpPr>
        <p:spPr>
          <a:xfrm>
            <a:off x="778093" y="6434643"/>
            <a:ext cx="10635813" cy="369332"/>
          </a:xfrm>
          <a:prstGeom prst="rect">
            <a:avLst/>
          </a:prstGeom>
        </p:spPr>
        <p:txBody>
          <a:bodyPr wrap="square">
            <a:spAutoFit/>
          </a:bodyPr>
          <a:lstStyle/>
          <a:p>
            <a:r>
              <a:rPr lang="en-US" sz="1200" dirty="0"/>
              <a:t>Courtesy of Libraries and Cultural Resources Digital Collections, University of Calgary. </a:t>
            </a:r>
            <a:r>
              <a:rPr lang="en-US" dirty="0"/>
              <a:t> </a:t>
            </a:r>
          </a:p>
        </p:txBody>
      </p:sp>
    </p:spTree>
    <p:extLst>
      <p:ext uri="{BB962C8B-B14F-4D97-AF65-F5344CB8AC3E}">
        <p14:creationId xmlns:p14="http://schemas.microsoft.com/office/powerpoint/2010/main" val="2049970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Estate Landscape Paintings &amp; Advertisements</a:t>
            </a:r>
          </a:p>
        </p:txBody>
      </p:sp>
      <p:pic>
        <p:nvPicPr>
          <p:cNvPr id="3" name="Content Placeholder 2"/>
          <p:cNvPicPr>
            <a:picLocks noGrp="1" noChangeAspect="1"/>
          </p:cNvPicPr>
          <p:nvPr>
            <p:ph idx="1"/>
          </p:nvPr>
        </p:nvPicPr>
        <p:blipFill>
          <a:blip r:embed="rId3"/>
          <a:stretch>
            <a:fillRect/>
          </a:stretch>
        </p:blipFill>
        <p:spPr>
          <a:xfrm>
            <a:off x="8144374" y="1510350"/>
            <a:ext cx="1851809" cy="5053650"/>
          </a:xfrm>
          <a:prstGeom prst="rect">
            <a:avLst/>
          </a:prstGeom>
        </p:spPr>
      </p:pic>
      <p:pic>
        <p:nvPicPr>
          <p:cNvPr id="4" name="Picture 3"/>
          <p:cNvPicPr>
            <a:picLocks noChangeAspect="1"/>
          </p:cNvPicPr>
          <p:nvPr/>
        </p:nvPicPr>
        <p:blipFill>
          <a:blip r:embed="rId4"/>
          <a:stretch>
            <a:fillRect/>
          </a:stretch>
        </p:blipFill>
        <p:spPr>
          <a:xfrm>
            <a:off x="1219200" y="1510350"/>
            <a:ext cx="6515599" cy="5053650"/>
          </a:xfrm>
          <a:prstGeom prst="rect">
            <a:avLst/>
          </a:prstGeom>
        </p:spPr>
      </p:pic>
    </p:spTree>
    <p:extLst>
      <p:ext uri="{BB962C8B-B14F-4D97-AF65-F5344CB8AC3E}">
        <p14:creationId xmlns:p14="http://schemas.microsoft.com/office/powerpoint/2010/main" val="382418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676400" y="228600"/>
            <a:ext cx="8186426" cy="6477000"/>
          </a:xfrm>
          <a:prstGeom prst="rect">
            <a:avLst/>
          </a:prstGeom>
        </p:spPr>
      </p:pic>
    </p:spTree>
    <p:extLst>
      <p:ext uri="{BB962C8B-B14F-4D97-AF65-F5344CB8AC3E}">
        <p14:creationId xmlns:p14="http://schemas.microsoft.com/office/powerpoint/2010/main" val="1796291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1000" y="76200"/>
            <a:ext cx="11470105" cy="6646147"/>
          </a:xfrm>
          <a:prstGeom prst="rect">
            <a:avLst/>
          </a:prstGeom>
        </p:spPr>
      </p:pic>
      <p:pic>
        <p:nvPicPr>
          <p:cNvPr id="3" name="Picture 2"/>
          <p:cNvPicPr>
            <a:picLocks noChangeAspect="1"/>
          </p:cNvPicPr>
          <p:nvPr/>
        </p:nvPicPr>
        <p:blipFill>
          <a:blip r:embed="rId4"/>
          <a:stretch>
            <a:fillRect/>
          </a:stretch>
        </p:blipFill>
        <p:spPr>
          <a:xfrm>
            <a:off x="9636353" y="0"/>
            <a:ext cx="2547626" cy="2015650"/>
          </a:xfrm>
          <a:prstGeom prst="rect">
            <a:avLst/>
          </a:prstGeom>
        </p:spPr>
      </p:pic>
      <p:sp>
        <p:nvSpPr>
          <p:cNvPr id="4" name="Rounded Rectangle 3"/>
          <p:cNvSpPr/>
          <p:nvPr/>
        </p:nvSpPr>
        <p:spPr>
          <a:xfrm>
            <a:off x="10515600" y="533400"/>
            <a:ext cx="609600" cy="381000"/>
          </a:xfrm>
          <a:prstGeom prst="roundRect">
            <a:avLst/>
          </a:prstGeom>
          <a:solidFill>
            <a:srgbClr val="FFFF00">
              <a:alpha val="30000"/>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041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57200" y="0"/>
            <a:ext cx="9601200" cy="6897188"/>
          </a:xfrm>
          <a:prstGeom prst="rect">
            <a:avLst/>
          </a:prstGeom>
        </p:spPr>
      </p:pic>
      <p:pic>
        <p:nvPicPr>
          <p:cNvPr id="3" name="Picture 2"/>
          <p:cNvPicPr>
            <a:picLocks noChangeAspect="1"/>
          </p:cNvPicPr>
          <p:nvPr/>
        </p:nvPicPr>
        <p:blipFill>
          <a:blip r:embed="rId4"/>
          <a:stretch>
            <a:fillRect/>
          </a:stretch>
        </p:blipFill>
        <p:spPr>
          <a:xfrm>
            <a:off x="9636353" y="0"/>
            <a:ext cx="2547626" cy="2015650"/>
          </a:xfrm>
          <a:prstGeom prst="rect">
            <a:avLst/>
          </a:prstGeom>
        </p:spPr>
      </p:pic>
      <p:sp>
        <p:nvSpPr>
          <p:cNvPr id="4" name="Rounded Rectangle 3"/>
          <p:cNvSpPr/>
          <p:nvPr/>
        </p:nvSpPr>
        <p:spPr>
          <a:xfrm>
            <a:off x="11430000" y="1447800"/>
            <a:ext cx="685800" cy="457200"/>
          </a:xfrm>
          <a:prstGeom prst="roundRect">
            <a:avLst/>
          </a:prstGeom>
          <a:solidFill>
            <a:srgbClr val="FFFF00">
              <a:alpha val="30000"/>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4047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52600" y="121664"/>
            <a:ext cx="8315325" cy="6698236"/>
          </a:xfrm>
          <a:prstGeom prst="rect">
            <a:avLst/>
          </a:prstGeom>
        </p:spPr>
      </p:pic>
    </p:spTree>
    <p:extLst>
      <p:ext uri="{BB962C8B-B14F-4D97-AF65-F5344CB8AC3E}">
        <p14:creationId xmlns:p14="http://schemas.microsoft.com/office/powerpoint/2010/main" val="387064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780" y="228600"/>
            <a:ext cx="12206780" cy="6553200"/>
          </a:xfrm>
          <a:prstGeom prst="rect">
            <a:avLst/>
          </a:prstGeom>
        </p:spPr>
      </p:pic>
      <p:pic>
        <p:nvPicPr>
          <p:cNvPr id="3" name="Picture 2"/>
          <p:cNvPicPr>
            <a:picLocks noChangeAspect="1"/>
          </p:cNvPicPr>
          <p:nvPr/>
        </p:nvPicPr>
        <p:blipFill>
          <a:blip r:embed="rId4"/>
          <a:stretch>
            <a:fillRect/>
          </a:stretch>
        </p:blipFill>
        <p:spPr>
          <a:xfrm>
            <a:off x="9667875" y="0"/>
            <a:ext cx="2524125" cy="2033256"/>
          </a:xfrm>
          <a:prstGeom prst="rect">
            <a:avLst/>
          </a:prstGeom>
        </p:spPr>
      </p:pic>
      <p:sp>
        <p:nvSpPr>
          <p:cNvPr id="4" name="Rounded Rectangle 3"/>
          <p:cNvSpPr/>
          <p:nvPr/>
        </p:nvSpPr>
        <p:spPr>
          <a:xfrm>
            <a:off x="9906000" y="1054728"/>
            <a:ext cx="914400" cy="545472"/>
          </a:xfrm>
          <a:prstGeom prst="roundRect">
            <a:avLst/>
          </a:prstGeom>
          <a:solidFill>
            <a:srgbClr val="FFFF00">
              <a:alpha val="30000"/>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8257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52512" y="585787"/>
            <a:ext cx="10086975" cy="5686425"/>
          </a:xfrm>
          <a:prstGeom prst="rect">
            <a:avLst/>
          </a:prstGeom>
        </p:spPr>
      </p:pic>
      <p:pic>
        <p:nvPicPr>
          <p:cNvPr id="13318" name="Picture 6" descr="☞ HURRAH FOR THE MANICULE! ☜ | Simanaitis Say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14482" y="7182756"/>
            <a:ext cx="1542143" cy="1542143"/>
          </a:xfrm>
          <a:prstGeom prst="rect">
            <a:avLst/>
          </a:prstGeom>
          <a:noFill/>
          <a:scene3d>
            <a:camera prst="orthographicFront">
              <a:rot lat="10800000" lon="0" rev="1080000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57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85837" y="666750"/>
            <a:ext cx="10220325" cy="5524500"/>
          </a:xfrm>
          <a:prstGeom prst="rect">
            <a:avLst/>
          </a:prstGeom>
        </p:spPr>
      </p:pic>
    </p:spTree>
    <p:extLst>
      <p:ext uri="{BB962C8B-B14F-4D97-AF65-F5344CB8AC3E}">
        <p14:creationId xmlns:p14="http://schemas.microsoft.com/office/powerpoint/2010/main" val="1688314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625" t="1091" r="625" b="856"/>
          <a:stretch/>
        </p:blipFill>
        <p:spPr>
          <a:xfrm>
            <a:off x="67945" y="1108935"/>
            <a:ext cx="12182901" cy="4703525"/>
          </a:xfrm>
          <a:prstGeom prst="rect">
            <a:avLst/>
          </a:prstGeom>
        </p:spPr>
      </p:pic>
      <p:sp>
        <p:nvSpPr>
          <p:cNvPr id="5" name="Title 4"/>
          <p:cNvSpPr>
            <a:spLocks noGrp="1"/>
          </p:cNvSpPr>
          <p:nvPr>
            <p:ph type="title"/>
          </p:nvPr>
        </p:nvSpPr>
        <p:spPr/>
        <p:txBody>
          <a:bodyPr/>
          <a:lstStyle/>
          <a:p>
            <a:r>
              <a:rPr lang="en-US" dirty="0"/>
              <a:t>Bird’s-Eye View of City of Lethbridge, 1912</a:t>
            </a:r>
            <a:br>
              <a:rPr lang="en-US" dirty="0"/>
            </a:br>
            <a:endParaRPr lang="en-US" dirty="0"/>
          </a:p>
        </p:txBody>
      </p:sp>
      <p:grpSp>
        <p:nvGrpSpPr>
          <p:cNvPr id="11" name="Group 10"/>
          <p:cNvGrpSpPr/>
          <p:nvPr/>
        </p:nvGrpSpPr>
        <p:grpSpPr>
          <a:xfrm>
            <a:off x="184490" y="4267200"/>
            <a:ext cx="1307419" cy="1444626"/>
            <a:chOff x="1295400" y="4294915"/>
            <a:chExt cx="1307419" cy="1444626"/>
          </a:xfrm>
        </p:grpSpPr>
        <p:sp>
          <p:nvSpPr>
            <p:cNvPr id="7" name="Left Arrow 6"/>
            <p:cNvSpPr/>
            <p:nvPr/>
          </p:nvSpPr>
          <p:spPr>
            <a:xfrm>
              <a:off x="1295400" y="4768705"/>
              <a:ext cx="1307419" cy="497043"/>
            </a:xfrm>
            <a:prstGeom prst="lef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15208728">
              <a:off x="1135007" y="4724840"/>
              <a:ext cx="1444626" cy="584775"/>
            </a:xfrm>
            <a:prstGeom prst="rect">
              <a:avLst/>
            </a:prstGeom>
            <a:noFill/>
          </p:spPr>
          <p:txBody>
            <a:bodyPr wrap="none" lIns="91440" tIns="45720" rIns="91440" bIns="45720">
              <a:spAutoFit/>
            </a:bodyPr>
            <a:lstStyle/>
            <a:p>
              <a:pPr algn="ctr"/>
              <a:r>
                <a:rPr lang="en-US" sz="3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North</a:t>
              </a:r>
            </a:p>
          </p:txBody>
        </p:sp>
      </p:grpSp>
      <p:cxnSp>
        <p:nvCxnSpPr>
          <p:cNvPr id="13" name="Straight Connector 12"/>
          <p:cNvCxnSpPr/>
          <p:nvPr/>
        </p:nvCxnSpPr>
        <p:spPr>
          <a:xfrm>
            <a:off x="3429000" y="2514600"/>
            <a:ext cx="5486400" cy="1600200"/>
          </a:xfrm>
          <a:prstGeom prst="line">
            <a:avLst/>
          </a:prstGeom>
          <a:ln w="76200">
            <a:solidFill>
              <a:srgbClr val="FFFF00"/>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600200" y="2743200"/>
            <a:ext cx="8763000" cy="717498"/>
          </a:xfrm>
          <a:prstGeom prst="line">
            <a:avLst/>
          </a:prstGeom>
          <a:ln w="762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248400" y="2590800"/>
            <a:ext cx="4800600" cy="801415"/>
          </a:xfrm>
          <a:prstGeom prst="line">
            <a:avLst/>
          </a:prstGeom>
          <a:ln w="7620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rot="21374184">
            <a:off x="315946" y="3258275"/>
            <a:ext cx="1451038" cy="400110"/>
          </a:xfrm>
          <a:prstGeom prst="rect">
            <a:avLst/>
          </a:prstGeom>
          <a:noFill/>
        </p:spPr>
        <p:txBody>
          <a:bodyPr wrap="none" lIns="91440" tIns="45720" rIns="91440" bIns="45720">
            <a:spAutoFit/>
          </a:bodyPr>
          <a:lstStyle/>
          <a:p>
            <a:pPr algn="ct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13</a:t>
            </a:r>
            <a:r>
              <a:rPr lang="en-US" sz="2000" b="1" cap="none" spc="0" baseline="30000" dirty="0">
                <a:ln w="9525">
                  <a:solidFill>
                    <a:schemeClr val="bg1"/>
                  </a:solidFill>
                  <a:prstDash val="solid"/>
                </a:ln>
                <a:solidFill>
                  <a:schemeClr val="tx1"/>
                </a:solidFill>
                <a:effectLst>
                  <a:outerShdw blurRad="12700" dist="38100" dir="2700000" algn="tl" rotWithShape="0">
                    <a:schemeClr val="bg1">
                      <a:lumMod val="50000"/>
                    </a:schemeClr>
                  </a:outerShdw>
                </a:effectLst>
              </a:rPr>
              <a:t>th</a:t>
            </a: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St. N.</a:t>
            </a:r>
          </a:p>
        </p:txBody>
      </p:sp>
      <p:sp>
        <p:nvSpPr>
          <p:cNvPr id="24" name="Rectangle 23"/>
          <p:cNvSpPr/>
          <p:nvPr/>
        </p:nvSpPr>
        <p:spPr>
          <a:xfrm rot="923827">
            <a:off x="2108633" y="2041019"/>
            <a:ext cx="1447832" cy="400110"/>
          </a:xfrm>
          <a:prstGeom prst="rect">
            <a:avLst/>
          </a:prstGeom>
          <a:noFill/>
        </p:spPr>
        <p:txBody>
          <a:bodyPr wrap="none" lIns="91440" tIns="45720" rIns="91440" bIns="45720">
            <a:spAutoFit/>
          </a:bodyPr>
          <a:lstStyle/>
          <a:p>
            <a:pPr algn="ctr"/>
            <a:r>
              <a:rPr lang="en-US" sz="2000" b="1" dirty="0">
                <a:ln w="9525">
                  <a:solidFill>
                    <a:schemeClr val="bg1"/>
                  </a:solidFill>
                  <a:prstDash val="solid"/>
                </a:ln>
                <a:effectLst>
                  <a:outerShdw blurRad="12700" dist="38100" dir="2700000" algn="tl" rotWithShape="0">
                    <a:schemeClr val="bg1">
                      <a:lumMod val="50000"/>
                    </a:schemeClr>
                  </a:outerShdw>
                </a:effectLst>
              </a:rPr>
              <a:t>1</a:t>
            </a:r>
            <a:r>
              <a:rPr lang="en-US" sz="2000" b="1" baseline="30000" dirty="0">
                <a:ln w="9525">
                  <a:solidFill>
                    <a:schemeClr val="bg1"/>
                  </a:solidFill>
                  <a:prstDash val="solid"/>
                </a:ln>
                <a:effectLst>
                  <a:outerShdw blurRad="12700" dist="38100" dir="2700000" algn="tl" rotWithShape="0">
                    <a:schemeClr val="bg1">
                      <a:lumMod val="50000"/>
                    </a:schemeClr>
                  </a:outerShdw>
                </a:effectLst>
              </a:rPr>
              <a:t>st</a:t>
            </a:r>
            <a:r>
              <a:rPr lang="en-US" sz="2000" b="1" dirty="0">
                <a:ln w="9525">
                  <a:solidFill>
                    <a:schemeClr val="bg1"/>
                  </a:solidFill>
                  <a:prstDash val="solid"/>
                </a:ln>
                <a:effectLst>
                  <a:outerShdw blurRad="12700" dist="38100" dir="2700000" algn="tl" rotWithShape="0">
                    <a:schemeClr val="bg1">
                      <a:lumMod val="50000"/>
                    </a:schemeClr>
                  </a:outerShdw>
                </a:effectLst>
              </a:rPr>
              <a:t> </a:t>
            </a: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Ave. S.</a:t>
            </a:r>
          </a:p>
        </p:txBody>
      </p:sp>
      <p:sp>
        <p:nvSpPr>
          <p:cNvPr id="27" name="Rectangle 26"/>
          <p:cNvSpPr/>
          <p:nvPr/>
        </p:nvSpPr>
        <p:spPr>
          <a:xfrm rot="646172">
            <a:off x="10897387" y="3279697"/>
            <a:ext cx="1479892" cy="400110"/>
          </a:xfrm>
          <a:prstGeom prst="rect">
            <a:avLst/>
          </a:prstGeom>
          <a:noFill/>
        </p:spPr>
        <p:txBody>
          <a:bodyPr wrap="none" lIns="91440" tIns="45720" rIns="91440" bIns="45720">
            <a:spAutoFit/>
          </a:bodyPr>
          <a:lstStyle/>
          <a:p>
            <a:pPr algn="ct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6</a:t>
            </a:r>
            <a:r>
              <a:rPr lang="en-US" sz="2000" b="1" cap="none" spc="0" baseline="30000" dirty="0">
                <a:ln w="9525">
                  <a:solidFill>
                    <a:schemeClr val="bg1"/>
                  </a:solidFill>
                  <a:prstDash val="solid"/>
                </a:ln>
                <a:solidFill>
                  <a:schemeClr val="tx1"/>
                </a:solidFill>
                <a:effectLst>
                  <a:outerShdw blurRad="12700" dist="38100" dir="2700000" algn="tl" rotWithShape="0">
                    <a:schemeClr val="bg1">
                      <a:lumMod val="50000"/>
                    </a:schemeClr>
                  </a:outerShdw>
                </a:effectLst>
              </a:rPr>
              <a:t>th</a:t>
            </a: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Ave. S.</a:t>
            </a:r>
          </a:p>
        </p:txBody>
      </p:sp>
      <p:sp>
        <p:nvSpPr>
          <p:cNvPr id="28" name="Rectangle 27"/>
          <p:cNvSpPr/>
          <p:nvPr/>
        </p:nvSpPr>
        <p:spPr>
          <a:xfrm rot="21374184">
            <a:off x="10306073" y="2482976"/>
            <a:ext cx="1451038" cy="400110"/>
          </a:xfrm>
          <a:prstGeom prst="rect">
            <a:avLst/>
          </a:prstGeom>
          <a:noFill/>
        </p:spPr>
        <p:txBody>
          <a:bodyPr wrap="none" lIns="91440" tIns="45720" rIns="91440" bIns="45720">
            <a:spAutoFit/>
          </a:bodyPr>
          <a:lstStyle/>
          <a:p>
            <a:pPr algn="ct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13</a:t>
            </a:r>
            <a:r>
              <a:rPr lang="en-US" sz="2000" b="1" cap="none" spc="0" baseline="30000" dirty="0">
                <a:ln w="9525">
                  <a:solidFill>
                    <a:schemeClr val="bg1"/>
                  </a:solidFill>
                  <a:prstDash val="solid"/>
                </a:ln>
                <a:solidFill>
                  <a:schemeClr val="tx1"/>
                </a:solidFill>
                <a:effectLst>
                  <a:outerShdw blurRad="12700" dist="38100" dir="2700000" algn="tl" rotWithShape="0">
                    <a:schemeClr val="bg1">
                      <a:lumMod val="50000"/>
                    </a:schemeClr>
                  </a:outerShdw>
                </a:effectLst>
              </a:rPr>
              <a:t>th</a:t>
            </a: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St. S.</a:t>
            </a:r>
          </a:p>
        </p:txBody>
      </p:sp>
    </p:spTree>
    <p:extLst>
      <p:ext uri="{BB962C8B-B14F-4D97-AF65-F5344CB8AC3E}">
        <p14:creationId xmlns:p14="http://schemas.microsoft.com/office/powerpoint/2010/main" val="2627662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anim calcmode="lin" valueType="num">
                                      <p:cBhvr>
                                        <p:cTn id="20" dur="500" fill="hold"/>
                                        <p:tgtEl>
                                          <p:spTgt spid="24"/>
                                        </p:tgtEl>
                                        <p:attrNameLst>
                                          <p:attrName>ppt_x</p:attrName>
                                        </p:attrNameLst>
                                      </p:cBhvr>
                                      <p:tavLst>
                                        <p:tav tm="0">
                                          <p:val>
                                            <p:strVal val="#ppt_x"/>
                                          </p:val>
                                        </p:tav>
                                        <p:tav tm="100000">
                                          <p:val>
                                            <p:strVal val="#ppt_x"/>
                                          </p:val>
                                        </p:tav>
                                      </p:tavLst>
                                    </p:anim>
                                    <p:anim calcmode="lin" valueType="num">
                                      <p:cBhvr>
                                        <p:cTn id="21" dur="5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anim calcmode="lin" valueType="num">
                                      <p:cBhvr>
                                        <p:cTn id="33" dur="500" fill="hold"/>
                                        <p:tgtEl>
                                          <p:spTgt spid="27"/>
                                        </p:tgtEl>
                                        <p:attrNameLst>
                                          <p:attrName>ppt_x</p:attrName>
                                        </p:attrNameLst>
                                      </p:cBhvr>
                                      <p:tavLst>
                                        <p:tav tm="0">
                                          <p:val>
                                            <p:strVal val="#ppt_x"/>
                                          </p:val>
                                        </p:tav>
                                        <p:tav tm="100000">
                                          <p:val>
                                            <p:strVal val="#ppt_x"/>
                                          </p:val>
                                        </p:tav>
                                      </p:tavLst>
                                    </p:anim>
                                    <p:anim calcmode="lin" valueType="num">
                                      <p:cBhvr>
                                        <p:cTn id="34" dur="5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anim calcmode="lin" valueType="num">
                                      <p:cBhvr>
                                        <p:cTn id="46" dur="500" fill="hold"/>
                                        <p:tgtEl>
                                          <p:spTgt spid="23"/>
                                        </p:tgtEl>
                                        <p:attrNameLst>
                                          <p:attrName>ppt_x</p:attrName>
                                        </p:attrNameLst>
                                      </p:cBhvr>
                                      <p:tavLst>
                                        <p:tav tm="0">
                                          <p:val>
                                            <p:strVal val="#ppt_x"/>
                                          </p:val>
                                        </p:tav>
                                        <p:tav tm="100000">
                                          <p:val>
                                            <p:strVal val="#ppt_x"/>
                                          </p:val>
                                        </p:tav>
                                      </p:tavLst>
                                    </p:anim>
                                    <p:anim calcmode="lin" valueType="num">
                                      <p:cBhvr>
                                        <p:cTn id="47" dur="500" fill="hold"/>
                                        <p:tgtEl>
                                          <p:spTgt spid="2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anim calcmode="lin" valueType="num">
                                      <p:cBhvr>
                                        <p:cTn id="51" dur="500" fill="hold"/>
                                        <p:tgtEl>
                                          <p:spTgt spid="28"/>
                                        </p:tgtEl>
                                        <p:attrNameLst>
                                          <p:attrName>ppt_x</p:attrName>
                                        </p:attrNameLst>
                                      </p:cBhvr>
                                      <p:tavLst>
                                        <p:tav tm="0">
                                          <p:val>
                                            <p:strVal val="#ppt_x"/>
                                          </p:val>
                                        </p:tav>
                                        <p:tav tm="100000">
                                          <p:val>
                                            <p:strVal val="#ppt_x"/>
                                          </p:val>
                                        </p:tav>
                                      </p:tavLst>
                                    </p:anim>
                                    <p:anim calcmode="lin" valueType="num">
                                      <p:cBhvr>
                                        <p:cTn id="52"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100" y="304800"/>
            <a:ext cx="12153900" cy="6386657"/>
          </a:xfrm>
          <a:prstGeom prst="rect">
            <a:avLst/>
          </a:prstGeom>
        </p:spPr>
      </p:pic>
    </p:spTree>
    <p:extLst>
      <p:ext uri="{BB962C8B-B14F-4D97-AF65-F5344CB8AC3E}">
        <p14:creationId xmlns:p14="http://schemas.microsoft.com/office/powerpoint/2010/main" val="1573967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228600"/>
            <a:ext cx="12213114" cy="6553200"/>
          </a:xfrm>
          <a:prstGeom prst="rect">
            <a:avLst/>
          </a:prstGeom>
        </p:spPr>
      </p:pic>
      <p:pic>
        <p:nvPicPr>
          <p:cNvPr id="3" name="Picture 2"/>
          <p:cNvPicPr>
            <a:picLocks noChangeAspect="1"/>
          </p:cNvPicPr>
          <p:nvPr/>
        </p:nvPicPr>
        <p:blipFill>
          <a:blip r:embed="rId4"/>
          <a:stretch>
            <a:fillRect/>
          </a:stretch>
        </p:blipFill>
        <p:spPr>
          <a:xfrm>
            <a:off x="8703152" y="152400"/>
            <a:ext cx="3509962" cy="1897277"/>
          </a:xfrm>
          <a:prstGeom prst="rect">
            <a:avLst/>
          </a:prstGeom>
        </p:spPr>
      </p:pic>
      <p:pic>
        <p:nvPicPr>
          <p:cNvPr id="4" name="Picture 3"/>
          <p:cNvPicPr>
            <a:picLocks noChangeAspect="1"/>
          </p:cNvPicPr>
          <p:nvPr/>
        </p:nvPicPr>
        <p:blipFill>
          <a:blip r:embed="rId5"/>
          <a:stretch>
            <a:fillRect/>
          </a:stretch>
        </p:blipFill>
        <p:spPr>
          <a:xfrm>
            <a:off x="10972800" y="914400"/>
            <a:ext cx="545672" cy="422518"/>
          </a:xfrm>
          <a:prstGeom prst="rect">
            <a:avLst/>
          </a:prstGeom>
        </p:spPr>
      </p:pic>
    </p:spTree>
    <p:extLst>
      <p:ext uri="{BB962C8B-B14F-4D97-AF65-F5344CB8AC3E}">
        <p14:creationId xmlns:p14="http://schemas.microsoft.com/office/powerpoint/2010/main" val="2077880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90600" y="90487"/>
            <a:ext cx="10210800" cy="6677025"/>
          </a:xfrm>
          <a:prstGeom prst="rect">
            <a:avLst/>
          </a:prstGeom>
        </p:spPr>
      </p:pic>
    </p:spTree>
    <p:extLst>
      <p:ext uri="{BB962C8B-B14F-4D97-AF65-F5344CB8AC3E}">
        <p14:creationId xmlns:p14="http://schemas.microsoft.com/office/powerpoint/2010/main" val="3498884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00200" y="228600"/>
            <a:ext cx="8867775" cy="6354969"/>
          </a:xfrm>
          <a:prstGeom prst="rect">
            <a:avLst/>
          </a:prstGeom>
        </p:spPr>
      </p:pic>
    </p:spTree>
    <p:extLst>
      <p:ext uri="{BB962C8B-B14F-4D97-AF65-F5344CB8AC3E}">
        <p14:creationId xmlns:p14="http://schemas.microsoft.com/office/powerpoint/2010/main" val="1875099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24000" y="152400"/>
            <a:ext cx="8990270" cy="6324600"/>
          </a:xfrm>
          <a:prstGeom prst="rect">
            <a:avLst/>
          </a:prstGeom>
        </p:spPr>
      </p:pic>
    </p:spTree>
    <p:extLst>
      <p:ext uri="{BB962C8B-B14F-4D97-AF65-F5344CB8AC3E}">
        <p14:creationId xmlns:p14="http://schemas.microsoft.com/office/powerpoint/2010/main" val="1980399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ACMLA Bulletin Article</a:t>
            </a:r>
          </a:p>
        </p:txBody>
      </p:sp>
      <p:sp>
        <p:nvSpPr>
          <p:cNvPr id="8" name="Text Placeholder 7"/>
          <p:cNvSpPr>
            <a:spLocks noGrp="1"/>
          </p:cNvSpPr>
          <p:nvPr>
            <p:ph type="body" sz="half" idx="2"/>
          </p:nvPr>
        </p:nvSpPr>
        <p:spPr/>
        <p:txBody>
          <a:bodyPr/>
          <a:lstStyle/>
          <a:p>
            <a:r>
              <a:rPr lang="en-US" dirty="0"/>
              <a:t>Number 164, Winter 2020</a:t>
            </a:r>
            <a:br>
              <a:rPr lang="en-US" dirty="0"/>
            </a:br>
            <a:r>
              <a:rPr lang="en-US" dirty="0">
                <a:hlinkClick r:id="rId3"/>
              </a:rPr>
              <a:t>https://opus.uleth.ca/handle/10133/5704</a:t>
            </a:r>
            <a:r>
              <a:rPr lang="en-US" dirty="0"/>
              <a:t> </a:t>
            </a:r>
          </a:p>
        </p:txBody>
      </p:sp>
      <p:pic>
        <p:nvPicPr>
          <p:cNvPr id="9" name="Content Placeholder 8"/>
          <p:cNvPicPr>
            <a:picLocks noGrp="1" noChangeAspect="1"/>
          </p:cNvPicPr>
          <p:nvPr>
            <p:ph idx="1"/>
          </p:nvPr>
        </p:nvPicPr>
        <p:blipFill>
          <a:blip r:embed="rId4"/>
          <a:stretch>
            <a:fillRect/>
          </a:stretch>
        </p:blipFill>
        <p:spPr>
          <a:xfrm>
            <a:off x="1447800" y="218299"/>
            <a:ext cx="4953000" cy="6421402"/>
          </a:xfrm>
          <a:prstGeom prst="rect">
            <a:avLst/>
          </a:prstGeom>
        </p:spPr>
      </p:pic>
    </p:spTree>
    <p:extLst>
      <p:ext uri="{BB962C8B-B14F-4D97-AF65-F5344CB8AC3E}">
        <p14:creationId xmlns:p14="http://schemas.microsoft.com/office/powerpoint/2010/main" val="3447917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III</a:t>
            </a:r>
          </a:p>
        </p:txBody>
      </p:sp>
      <p:sp>
        <p:nvSpPr>
          <p:cNvPr id="3" name="Text Placeholder 2"/>
          <p:cNvSpPr>
            <a:spLocks noGrp="1"/>
          </p:cNvSpPr>
          <p:nvPr>
            <p:ph type="body" idx="1"/>
          </p:nvPr>
        </p:nvSpPr>
        <p:spPr/>
        <p:txBody>
          <a:bodyPr>
            <a:normAutofit/>
          </a:bodyPr>
          <a:lstStyle/>
          <a:p>
            <a:r>
              <a:rPr lang="en-US" dirty="0"/>
              <a:t>The Life &amp; Works of Real Estate Landscape Artist Gibson Catlett</a:t>
            </a:r>
          </a:p>
        </p:txBody>
      </p:sp>
    </p:spTree>
    <p:extLst>
      <p:ext uri="{BB962C8B-B14F-4D97-AF65-F5344CB8AC3E}">
        <p14:creationId xmlns:p14="http://schemas.microsoft.com/office/powerpoint/2010/main" val="1115907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Life &amp; Work of Gibson Catlett (1866-1935)</a:t>
            </a:r>
          </a:p>
        </p:txBody>
      </p:sp>
      <p:pic>
        <p:nvPicPr>
          <p:cNvPr id="4" name="Picture 3"/>
          <p:cNvPicPr>
            <a:picLocks noChangeAspect="1"/>
          </p:cNvPicPr>
          <p:nvPr/>
        </p:nvPicPr>
        <p:blipFill rotWithShape="1">
          <a:blip r:embed="rId3"/>
          <a:srcRect l="18888" t="7461" r="19045" b="12664"/>
          <a:stretch/>
        </p:blipFill>
        <p:spPr>
          <a:xfrm>
            <a:off x="2286000" y="1529400"/>
            <a:ext cx="2726473" cy="4657725"/>
          </a:xfrm>
          <a:prstGeom prst="rect">
            <a:avLst/>
          </a:prstGeom>
        </p:spPr>
      </p:pic>
      <p:sp>
        <p:nvSpPr>
          <p:cNvPr id="8" name="TextBox 7"/>
          <p:cNvSpPr txBox="1"/>
          <p:nvPr/>
        </p:nvSpPr>
        <p:spPr>
          <a:xfrm>
            <a:off x="838200" y="6206175"/>
            <a:ext cx="4572000" cy="307777"/>
          </a:xfrm>
          <a:prstGeom prst="rect">
            <a:avLst/>
          </a:prstGeom>
          <a:noFill/>
        </p:spPr>
        <p:txBody>
          <a:bodyPr wrap="square" rtlCol="0">
            <a:spAutoFit/>
          </a:bodyPr>
          <a:lstStyle/>
          <a:p>
            <a:r>
              <a:rPr lang="en-US" sz="1400" dirty="0"/>
              <a:t>Gibson Catlett. </a:t>
            </a:r>
            <a:r>
              <a:rPr lang="en-US" sz="1400" i="1" dirty="0"/>
              <a:t>Miami Herald Sun </a:t>
            </a:r>
            <a:r>
              <a:rPr lang="en-US" sz="1400" dirty="0"/>
              <a:t>(1925, March 8)</a:t>
            </a: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3600" y="1529400"/>
            <a:ext cx="3234840" cy="4657725"/>
          </a:xfrm>
          <a:prstGeom prst="rect">
            <a:avLst/>
          </a:prstGeom>
        </p:spPr>
      </p:pic>
      <p:sp>
        <p:nvSpPr>
          <p:cNvPr id="10" name="TextBox 9"/>
          <p:cNvSpPr txBox="1"/>
          <p:nvPr/>
        </p:nvSpPr>
        <p:spPr>
          <a:xfrm>
            <a:off x="5486400" y="6206175"/>
            <a:ext cx="5410200" cy="307777"/>
          </a:xfrm>
          <a:prstGeom prst="rect">
            <a:avLst/>
          </a:prstGeom>
          <a:noFill/>
        </p:spPr>
        <p:txBody>
          <a:bodyPr wrap="square" rtlCol="0">
            <a:spAutoFit/>
          </a:bodyPr>
          <a:lstStyle/>
          <a:p>
            <a:r>
              <a:rPr lang="en-US" sz="1400" dirty="0"/>
              <a:t>Gibson Catlett. </a:t>
            </a:r>
            <a:r>
              <a:rPr lang="en-US" sz="1400" i="1" dirty="0"/>
              <a:t>National Real Estate Journal </a:t>
            </a:r>
            <a:r>
              <a:rPr lang="en-US" sz="1400" dirty="0"/>
              <a:t>(1926, April 19)</a:t>
            </a:r>
          </a:p>
        </p:txBody>
      </p:sp>
    </p:spTree>
    <p:extLst>
      <p:ext uri="{BB962C8B-B14F-4D97-AF65-F5344CB8AC3E}">
        <p14:creationId xmlns:p14="http://schemas.microsoft.com/office/powerpoint/2010/main" val="3440500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Early Career as a Newspaper Publisher-Advertiser (ca. 1893-1905)</a:t>
            </a:r>
            <a:endParaRPr lang="en-US" dirty="0"/>
          </a:p>
        </p:txBody>
      </p:sp>
      <p:pic>
        <p:nvPicPr>
          <p:cNvPr id="3" name="Picture 2"/>
          <p:cNvPicPr>
            <a:picLocks noChangeAspect="1"/>
          </p:cNvPicPr>
          <p:nvPr/>
        </p:nvPicPr>
        <p:blipFill rotWithShape="1">
          <a:blip r:embed="rId3"/>
          <a:srcRect b="10604"/>
          <a:stretch/>
        </p:blipFill>
        <p:spPr>
          <a:xfrm>
            <a:off x="990600" y="2057350"/>
            <a:ext cx="4267200" cy="3517807"/>
          </a:xfrm>
          <a:prstGeom prst="rect">
            <a:avLst/>
          </a:prstGeom>
        </p:spPr>
      </p:pic>
      <p:pic>
        <p:nvPicPr>
          <p:cNvPr id="4" name="Picture 3"/>
          <p:cNvPicPr>
            <a:picLocks noChangeAspect="1"/>
          </p:cNvPicPr>
          <p:nvPr/>
        </p:nvPicPr>
        <p:blipFill>
          <a:blip r:embed="rId4"/>
          <a:stretch>
            <a:fillRect/>
          </a:stretch>
        </p:blipFill>
        <p:spPr>
          <a:xfrm>
            <a:off x="6019800" y="2057400"/>
            <a:ext cx="3733800" cy="3517757"/>
          </a:xfrm>
          <a:prstGeom prst="rect">
            <a:avLst/>
          </a:prstGeom>
        </p:spPr>
      </p:pic>
      <p:sp>
        <p:nvSpPr>
          <p:cNvPr id="5" name="TextBox 4"/>
          <p:cNvSpPr txBox="1"/>
          <p:nvPr/>
        </p:nvSpPr>
        <p:spPr>
          <a:xfrm>
            <a:off x="6172200" y="5714999"/>
            <a:ext cx="3429000" cy="307777"/>
          </a:xfrm>
          <a:prstGeom prst="rect">
            <a:avLst/>
          </a:prstGeom>
          <a:noFill/>
        </p:spPr>
        <p:txBody>
          <a:bodyPr wrap="square" rtlCol="0">
            <a:spAutoFit/>
          </a:bodyPr>
          <a:lstStyle/>
          <a:p>
            <a:r>
              <a:rPr lang="en-US" sz="1400" i="1" dirty="0"/>
              <a:t>Kansas City Journal</a:t>
            </a:r>
            <a:r>
              <a:rPr lang="en-US" sz="1400" dirty="0"/>
              <a:t>, (1897, October 1)</a:t>
            </a:r>
          </a:p>
        </p:txBody>
      </p:sp>
      <p:sp>
        <p:nvSpPr>
          <p:cNvPr id="6" name="TextBox 5"/>
          <p:cNvSpPr txBox="1"/>
          <p:nvPr/>
        </p:nvSpPr>
        <p:spPr>
          <a:xfrm>
            <a:off x="990600" y="5714999"/>
            <a:ext cx="4848828" cy="307777"/>
          </a:xfrm>
          <a:prstGeom prst="rect">
            <a:avLst/>
          </a:prstGeom>
          <a:noFill/>
        </p:spPr>
        <p:txBody>
          <a:bodyPr wrap="square" rtlCol="0">
            <a:spAutoFit/>
          </a:bodyPr>
          <a:lstStyle/>
          <a:p>
            <a:r>
              <a:rPr lang="en-US" sz="1400" i="1" dirty="0"/>
              <a:t>Bamberg Herald (Bamberg, S.C.)</a:t>
            </a:r>
            <a:r>
              <a:rPr lang="en-US" sz="1400" dirty="0"/>
              <a:t>, (1900, February 1)</a:t>
            </a:r>
          </a:p>
        </p:txBody>
      </p:sp>
    </p:spTree>
    <p:extLst>
      <p:ext uri="{BB962C8B-B14F-4D97-AF65-F5344CB8AC3E}">
        <p14:creationId xmlns:p14="http://schemas.microsoft.com/office/powerpoint/2010/main" val="1755844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Real Estate Landscape Artist - Los Angeles, California (1906-1908)</a:t>
            </a:r>
            <a:endParaRPr lang="en-US" dirty="0"/>
          </a:p>
        </p:txBody>
      </p:sp>
      <p:pic>
        <p:nvPicPr>
          <p:cNvPr id="3" name="Picture 2"/>
          <p:cNvPicPr>
            <a:picLocks noChangeAspect="1"/>
          </p:cNvPicPr>
          <p:nvPr/>
        </p:nvPicPr>
        <p:blipFill rotWithShape="1">
          <a:blip r:embed="rId3"/>
          <a:srcRect l="2063" t="4114" r="2689" b="9512"/>
          <a:stretch/>
        </p:blipFill>
        <p:spPr>
          <a:xfrm>
            <a:off x="2209800" y="1726215"/>
            <a:ext cx="7171112" cy="4125845"/>
          </a:xfrm>
          <a:prstGeom prst="rect">
            <a:avLst/>
          </a:prstGeom>
        </p:spPr>
      </p:pic>
      <p:sp>
        <p:nvSpPr>
          <p:cNvPr id="4" name="TextBox 3"/>
          <p:cNvSpPr txBox="1"/>
          <p:nvPr/>
        </p:nvSpPr>
        <p:spPr>
          <a:xfrm>
            <a:off x="3352799" y="5898648"/>
            <a:ext cx="5486401" cy="338554"/>
          </a:xfrm>
          <a:prstGeom prst="rect">
            <a:avLst/>
          </a:prstGeom>
          <a:noFill/>
        </p:spPr>
        <p:txBody>
          <a:bodyPr wrap="square" rtlCol="0">
            <a:spAutoFit/>
          </a:bodyPr>
          <a:lstStyle/>
          <a:p>
            <a:r>
              <a:rPr lang="en-US" sz="1600" i="1" dirty="0"/>
              <a:t>Los Angeles Herald </a:t>
            </a:r>
            <a:r>
              <a:rPr lang="en-US" sz="1600" dirty="0"/>
              <a:t>advertisement (1908, July 12)</a:t>
            </a:r>
          </a:p>
        </p:txBody>
      </p:sp>
    </p:spTree>
    <p:extLst>
      <p:ext uri="{BB962C8B-B14F-4D97-AF65-F5344CB8AC3E}">
        <p14:creationId xmlns:p14="http://schemas.microsoft.com/office/powerpoint/2010/main" val="314984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197" y="152400"/>
            <a:ext cx="12192000" cy="6483179"/>
          </a:xfrm>
          <a:prstGeom prst="rect">
            <a:avLst/>
          </a:prstGeom>
        </p:spPr>
      </p:pic>
      <p:sp>
        <p:nvSpPr>
          <p:cNvPr id="3" name="Oval 2"/>
          <p:cNvSpPr/>
          <p:nvPr/>
        </p:nvSpPr>
        <p:spPr>
          <a:xfrm>
            <a:off x="3505200" y="4343400"/>
            <a:ext cx="1371600" cy="1219200"/>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5029200" y="762000"/>
            <a:ext cx="1143000" cy="1066800"/>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810000" y="3048000"/>
            <a:ext cx="3733800" cy="91440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381534" y="2819400"/>
            <a:ext cx="1276066" cy="1107989"/>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6200" y="111210"/>
            <a:ext cx="3733800" cy="91440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077712" y="3272304"/>
            <a:ext cx="582211" cy="923330"/>
          </a:xfrm>
          <a:prstGeom prst="rect">
            <a:avLst/>
          </a:prstGeom>
          <a:noFill/>
        </p:spPr>
        <p:txBody>
          <a:bodyPr wrap="none" lIns="91440" tIns="45720" rIns="91440" bIns="45720">
            <a:spAutoFit/>
          </a:bodyPr>
          <a:lstStyle/>
          <a:p>
            <a:pPr algn="ctr"/>
            <a:r>
              <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3</a:t>
            </a:r>
          </a:p>
        </p:txBody>
      </p:sp>
      <p:sp>
        <p:nvSpPr>
          <p:cNvPr id="10" name="Rectangle 9"/>
          <p:cNvSpPr/>
          <p:nvPr/>
        </p:nvSpPr>
        <p:spPr>
          <a:xfrm>
            <a:off x="3227789" y="45331"/>
            <a:ext cx="582211" cy="923330"/>
          </a:xfrm>
          <a:prstGeom prst="rect">
            <a:avLst/>
          </a:prstGeom>
          <a:noFill/>
        </p:spPr>
        <p:txBody>
          <a:bodyPr wrap="none" lIns="91440" tIns="45720" rIns="91440" bIns="45720">
            <a:spAutoFit/>
          </a:bodyPr>
          <a:lstStyle/>
          <a:p>
            <a:pPr algn="ctr"/>
            <a:r>
              <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1</a:t>
            </a:r>
          </a:p>
        </p:txBody>
      </p:sp>
      <p:sp>
        <p:nvSpPr>
          <p:cNvPr id="11" name="Rectangle 10"/>
          <p:cNvSpPr/>
          <p:nvPr/>
        </p:nvSpPr>
        <p:spPr>
          <a:xfrm>
            <a:off x="5600700" y="236179"/>
            <a:ext cx="582212" cy="923330"/>
          </a:xfrm>
          <a:prstGeom prst="rect">
            <a:avLst/>
          </a:prstGeom>
          <a:noFill/>
        </p:spPr>
        <p:txBody>
          <a:bodyPr wrap="none" lIns="91440" tIns="45720" rIns="91440" bIns="45720">
            <a:spAutoFit/>
          </a:bodyPr>
          <a:lstStyle/>
          <a:p>
            <a:pPr algn="ctr"/>
            <a:r>
              <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2</a:t>
            </a:r>
          </a:p>
        </p:txBody>
      </p:sp>
      <p:sp>
        <p:nvSpPr>
          <p:cNvPr id="12" name="Rectangle 11"/>
          <p:cNvSpPr/>
          <p:nvPr/>
        </p:nvSpPr>
        <p:spPr>
          <a:xfrm>
            <a:off x="3167630" y="4292879"/>
            <a:ext cx="582212" cy="923330"/>
          </a:xfrm>
          <a:prstGeom prst="rect">
            <a:avLst/>
          </a:prstGeom>
          <a:noFill/>
        </p:spPr>
        <p:txBody>
          <a:bodyPr wrap="none" lIns="91440" tIns="45720" rIns="91440" bIns="45720">
            <a:spAutoFit/>
          </a:bodyPr>
          <a:lstStyle/>
          <a:p>
            <a:pPr algn="ctr"/>
            <a:r>
              <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5</a:t>
            </a:r>
          </a:p>
        </p:txBody>
      </p:sp>
      <p:sp>
        <p:nvSpPr>
          <p:cNvPr id="13" name="Rectangle 12"/>
          <p:cNvSpPr/>
          <p:nvPr/>
        </p:nvSpPr>
        <p:spPr>
          <a:xfrm>
            <a:off x="7042385" y="2932324"/>
            <a:ext cx="582211" cy="923330"/>
          </a:xfrm>
          <a:prstGeom prst="rect">
            <a:avLst/>
          </a:prstGeom>
          <a:noFill/>
        </p:spPr>
        <p:txBody>
          <a:bodyPr wrap="none" lIns="91440" tIns="45720" rIns="91440" bIns="45720">
            <a:spAutoFit/>
          </a:bodyPr>
          <a:lstStyle/>
          <a:p>
            <a:pPr algn="ctr"/>
            <a:r>
              <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4</a:t>
            </a:r>
          </a:p>
        </p:txBody>
      </p:sp>
      <p:sp>
        <p:nvSpPr>
          <p:cNvPr id="14" name="Rectangle 13"/>
          <p:cNvSpPr/>
          <p:nvPr/>
        </p:nvSpPr>
        <p:spPr>
          <a:xfrm>
            <a:off x="6051691" y="5216950"/>
            <a:ext cx="582211" cy="923330"/>
          </a:xfrm>
          <a:prstGeom prst="rect">
            <a:avLst/>
          </a:prstGeom>
          <a:noFill/>
        </p:spPr>
        <p:txBody>
          <a:bodyPr wrap="none" lIns="91440" tIns="45720" rIns="91440" bIns="45720">
            <a:spAutoFit/>
          </a:bodyPr>
          <a:lstStyle/>
          <a:p>
            <a:pPr algn="ctr"/>
            <a:r>
              <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6</a:t>
            </a:r>
          </a:p>
        </p:txBody>
      </p:sp>
      <p:grpSp>
        <p:nvGrpSpPr>
          <p:cNvPr id="34" name="Group 33"/>
          <p:cNvGrpSpPr/>
          <p:nvPr/>
        </p:nvGrpSpPr>
        <p:grpSpPr>
          <a:xfrm>
            <a:off x="1447800" y="4191000"/>
            <a:ext cx="8762888" cy="1908090"/>
            <a:chOff x="1447800" y="4191000"/>
            <a:chExt cx="8762888" cy="1908090"/>
          </a:xfrm>
        </p:grpSpPr>
        <p:sp>
          <p:nvSpPr>
            <p:cNvPr id="8" name="Freeform 7"/>
            <p:cNvSpPr/>
            <p:nvPr/>
          </p:nvSpPr>
          <p:spPr>
            <a:xfrm>
              <a:off x="1447800" y="4829368"/>
              <a:ext cx="8762888" cy="1269722"/>
            </a:xfrm>
            <a:custGeom>
              <a:avLst/>
              <a:gdLst>
                <a:gd name="connsiteX0" fmla="*/ 0 w 8762888"/>
                <a:gd name="connsiteY0" fmla="*/ 1163217 h 1269722"/>
                <a:gd name="connsiteX1" fmla="*/ 882316 w 8762888"/>
                <a:gd name="connsiteY1" fmla="*/ 826333 h 1269722"/>
                <a:gd name="connsiteX2" fmla="*/ 1427748 w 8762888"/>
                <a:gd name="connsiteY2" fmla="*/ 1034880 h 1269722"/>
                <a:gd name="connsiteX3" fmla="*/ 1652337 w 8762888"/>
                <a:gd name="connsiteY3" fmla="*/ 954669 h 1269722"/>
                <a:gd name="connsiteX4" fmla="*/ 2759243 w 8762888"/>
                <a:gd name="connsiteY4" fmla="*/ 1259469 h 1269722"/>
                <a:gd name="connsiteX5" fmla="*/ 3994485 w 8762888"/>
                <a:gd name="connsiteY5" fmla="*/ 938627 h 1269722"/>
                <a:gd name="connsiteX6" fmla="*/ 4652211 w 8762888"/>
                <a:gd name="connsiteY6" fmla="*/ 1227385 h 1269722"/>
                <a:gd name="connsiteX7" fmla="*/ 6160169 w 8762888"/>
                <a:gd name="connsiteY7" fmla="*/ 954669 h 1269722"/>
                <a:gd name="connsiteX8" fmla="*/ 7363327 w 8762888"/>
                <a:gd name="connsiteY8" fmla="*/ 1083006 h 1269722"/>
                <a:gd name="connsiteX9" fmla="*/ 7764379 w 8762888"/>
                <a:gd name="connsiteY9" fmla="*/ 1259469 h 1269722"/>
                <a:gd name="connsiteX10" fmla="*/ 8213558 w 8762888"/>
                <a:gd name="connsiteY10" fmla="*/ 1227385 h 1269722"/>
                <a:gd name="connsiteX11" fmla="*/ 8630653 w 8762888"/>
                <a:gd name="connsiteY11" fmla="*/ 1050922 h 1269722"/>
                <a:gd name="connsiteX12" fmla="*/ 8646695 w 8762888"/>
                <a:gd name="connsiteY12" fmla="*/ 409238 h 1269722"/>
                <a:gd name="connsiteX13" fmla="*/ 7234990 w 8762888"/>
                <a:gd name="connsiteY13" fmla="*/ 24227 h 1269722"/>
                <a:gd name="connsiteX14" fmla="*/ 7283116 w 8762888"/>
                <a:gd name="connsiteY14" fmla="*/ 72354 h 1269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762888" h="1269722">
                  <a:moveTo>
                    <a:pt x="0" y="1163217"/>
                  </a:moveTo>
                  <a:cubicBezTo>
                    <a:pt x="322179" y="1005469"/>
                    <a:pt x="644358" y="847722"/>
                    <a:pt x="882316" y="826333"/>
                  </a:cubicBezTo>
                  <a:cubicBezTo>
                    <a:pt x="1120274" y="804943"/>
                    <a:pt x="1299411" y="1013491"/>
                    <a:pt x="1427748" y="1034880"/>
                  </a:cubicBezTo>
                  <a:cubicBezTo>
                    <a:pt x="1556085" y="1056269"/>
                    <a:pt x="1430421" y="917238"/>
                    <a:pt x="1652337" y="954669"/>
                  </a:cubicBezTo>
                  <a:cubicBezTo>
                    <a:pt x="1874253" y="992100"/>
                    <a:pt x="2368885" y="1262143"/>
                    <a:pt x="2759243" y="1259469"/>
                  </a:cubicBezTo>
                  <a:cubicBezTo>
                    <a:pt x="3149601" y="1256795"/>
                    <a:pt x="3678990" y="943974"/>
                    <a:pt x="3994485" y="938627"/>
                  </a:cubicBezTo>
                  <a:cubicBezTo>
                    <a:pt x="4309980" y="933280"/>
                    <a:pt x="4291264" y="1224711"/>
                    <a:pt x="4652211" y="1227385"/>
                  </a:cubicBezTo>
                  <a:cubicBezTo>
                    <a:pt x="5013158" y="1230059"/>
                    <a:pt x="5708316" y="978732"/>
                    <a:pt x="6160169" y="954669"/>
                  </a:cubicBezTo>
                  <a:cubicBezTo>
                    <a:pt x="6612022" y="930606"/>
                    <a:pt x="7095959" y="1032206"/>
                    <a:pt x="7363327" y="1083006"/>
                  </a:cubicBezTo>
                  <a:cubicBezTo>
                    <a:pt x="7630695" y="1133806"/>
                    <a:pt x="7622674" y="1235406"/>
                    <a:pt x="7764379" y="1259469"/>
                  </a:cubicBezTo>
                  <a:cubicBezTo>
                    <a:pt x="7906084" y="1283532"/>
                    <a:pt x="8069179" y="1262143"/>
                    <a:pt x="8213558" y="1227385"/>
                  </a:cubicBezTo>
                  <a:cubicBezTo>
                    <a:pt x="8357937" y="1192627"/>
                    <a:pt x="8558464" y="1187280"/>
                    <a:pt x="8630653" y="1050922"/>
                  </a:cubicBezTo>
                  <a:cubicBezTo>
                    <a:pt x="8702842" y="914564"/>
                    <a:pt x="8879305" y="580354"/>
                    <a:pt x="8646695" y="409238"/>
                  </a:cubicBezTo>
                  <a:cubicBezTo>
                    <a:pt x="8414085" y="238122"/>
                    <a:pt x="7462253" y="80374"/>
                    <a:pt x="7234990" y="24227"/>
                  </a:cubicBezTo>
                  <a:cubicBezTo>
                    <a:pt x="7007727" y="-31920"/>
                    <a:pt x="7145421" y="20217"/>
                    <a:pt x="7283116" y="72354"/>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V="1">
              <a:off x="2659923" y="5373645"/>
              <a:ext cx="858971" cy="341355"/>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536063" y="4191000"/>
              <a:ext cx="922673" cy="1182645"/>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514600" y="4191000"/>
              <a:ext cx="2965591" cy="69148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5480191" y="4628224"/>
              <a:ext cx="1301609" cy="254263"/>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a:off x="2536063" y="1025610"/>
            <a:ext cx="9598027" cy="1647934"/>
          </a:xfrm>
          <a:prstGeom prst="line">
            <a:avLst/>
          </a:prstGeom>
          <a:ln w="7620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rot="646172">
            <a:off x="10768549" y="2138693"/>
            <a:ext cx="1479892" cy="400110"/>
          </a:xfrm>
          <a:prstGeom prst="rect">
            <a:avLst/>
          </a:prstGeom>
          <a:noFill/>
        </p:spPr>
        <p:txBody>
          <a:bodyPr wrap="none" lIns="91440" tIns="45720" rIns="91440" bIns="45720">
            <a:spAutoFit/>
          </a:bodyPr>
          <a:lstStyle/>
          <a:p>
            <a:pPr algn="ct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6</a:t>
            </a:r>
            <a:r>
              <a:rPr lang="en-US" sz="2000" b="1" cap="none" spc="0" baseline="30000" dirty="0">
                <a:ln w="9525">
                  <a:solidFill>
                    <a:schemeClr val="bg1"/>
                  </a:solidFill>
                  <a:prstDash val="solid"/>
                </a:ln>
                <a:solidFill>
                  <a:schemeClr val="tx1"/>
                </a:solidFill>
                <a:effectLst>
                  <a:outerShdw blurRad="12700" dist="38100" dir="2700000" algn="tl" rotWithShape="0">
                    <a:schemeClr val="bg1">
                      <a:lumMod val="50000"/>
                    </a:schemeClr>
                  </a:outerShdw>
                </a:effectLst>
              </a:rPr>
              <a:t>th</a:t>
            </a: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Ave. S.</a:t>
            </a:r>
          </a:p>
        </p:txBody>
      </p:sp>
      <p:cxnSp>
        <p:nvCxnSpPr>
          <p:cNvPr id="38" name="Straight Connector 37"/>
          <p:cNvCxnSpPr/>
          <p:nvPr/>
        </p:nvCxnSpPr>
        <p:spPr>
          <a:xfrm>
            <a:off x="0" y="2618231"/>
            <a:ext cx="8534400" cy="2421692"/>
          </a:xfrm>
          <a:prstGeom prst="line">
            <a:avLst/>
          </a:prstGeom>
          <a:ln w="76200">
            <a:solidFill>
              <a:srgbClr val="FFFF00"/>
            </a:solidFill>
            <a:prstDash val="sysDot"/>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rot="923827">
            <a:off x="-90051" y="2398166"/>
            <a:ext cx="1447832" cy="400110"/>
          </a:xfrm>
          <a:prstGeom prst="rect">
            <a:avLst/>
          </a:prstGeom>
          <a:noFill/>
        </p:spPr>
        <p:txBody>
          <a:bodyPr wrap="none" lIns="91440" tIns="45720" rIns="91440" bIns="45720">
            <a:spAutoFit/>
          </a:bodyPr>
          <a:lstStyle/>
          <a:p>
            <a:pPr algn="ctr"/>
            <a:r>
              <a:rPr lang="en-US" sz="2000" b="1" dirty="0">
                <a:ln w="9525">
                  <a:solidFill>
                    <a:schemeClr val="bg1"/>
                  </a:solidFill>
                  <a:prstDash val="solid"/>
                </a:ln>
                <a:effectLst>
                  <a:outerShdw blurRad="12700" dist="38100" dir="2700000" algn="tl" rotWithShape="0">
                    <a:schemeClr val="bg1">
                      <a:lumMod val="50000"/>
                    </a:schemeClr>
                  </a:outerShdw>
                </a:effectLst>
              </a:rPr>
              <a:t>1</a:t>
            </a:r>
            <a:r>
              <a:rPr lang="en-US" sz="2000" b="1" baseline="30000" dirty="0">
                <a:ln w="9525">
                  <a:solidFill>
                    <a:schemeClr val="bg1"/>
                  </a:solidFill>
                  <a:prstDash val="solid"/>
                </a:ln>
                <a:effectLst>
                  <a:outerShdw blurRad="12700" dist="38100" dir="2700000" algn="tl" rotWithShape="0">
                    <a:schemeClr val="bg1">
                      <a:lumMod val="50000"/>
                    </a:schemeClr>
                  </a:outerShdw>
                </a:effectLst>
              </a:rPr>
              <a:t>st</a:t>
            </a:r>
            <a:r>
              <a:rPr lang="en-US" sz="2000" b="1" dirty="0">
                <a:ln w="9525">
                  <a:solidFill>
                    <a:schemeClr val="bg1"/>
                  </a:solidFill>
                  <a:prstDash val="solid"/>
                </a:ln>
                <a:effectLst>
                  <a:outerShdw blurRad="12700" dist="38100" dir="2700000" algn="tl" rotWithShape="0">
                    <a:schemeClr val="bg1">
                      <a:lumMod val="50000"/>
                    </a:schemeClr>
                  </a:outerShdw>
                </a:effectLst>
              </a:rPr>
              <a:t> </a:t>
            </a: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Ave. S.</a:t>
            </a:r>
          </a:p>
        </p:txBody>
      </p:sp>
      <p:cxnSp>
        <p:nvCxnSpPr>
          <p:cNvPr id="41" name="Straight Connector 40"/>
          <p:cNvCxnSpPr/>
          <p:nvPr/>
        </p:nvCxnSpPr>
        <p:spPr>
          <a:xfrm flipV="1">
            <a:off x="0" y="1148073"/>
            <a:ext cx="11956683" cy="1005503"/>
          </a:xfrm>
          <a:prstGeom prst="line">
            <a:avLst/>
          </a:prstGeom>
          <a:ln w="762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rot="21374184">
            <a:off x="10711198" y="804960"/>
            <a:ext cx="1451038" cy="400110"/>
          </a:xfrm>
          <a:prstGeom prst="rect">
            <a:avLst/>
          </a:prstGeom>
          <a:noFill/>
        </p:spPr>
        <p:txBody>
          <a:bodyPr wrap="none" lIns="91440" tIns="45720" rIns="91440" bIns="45720">
            <a:spAutoFit/>
          </a:bodyPr>
          <a:lstStyle/>
          <a:p>
            <a:pPr algn="ct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13</a:t>
            </a:r>
            <a:r>
              <a:rPr lang="en-US" sz="2000" b="1" cap="none" spc="0" baseline="30000" dirty="0">
                <a:ln w="9525">
                  <a:solidFill>
                    <a:schemeClr val="bg1"/>
                  </a:solidFill>
                  <a:prstDash val="solid"/>
                </a:ln>
                <a:solidFill>
                  <a:schemeClr val="tx1"/>
                </a:solidFill>
                <a:effectLst>
                  <a:outerShdw blurRad="12700" dist="38100" dir="2700000" algn="tl" rotWithShape="0">
                    <a:schemeClr val="bg1">
                      <a:lumMod val="50000"/>
                    </a:schemeClr>
                  </a:outerShdw>
                </a:effectLst>
              </a:rPr>
              <a:t>th</a:t>
            </a: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St. S.</a:t>
            </a:r>
          </a:p>
        </p:txBody>
      </p:sp>
    </p:spTree>
    <p:extLst>
      <p:ext uri="{BB962C8B-B14F-4D97-AF65-F5344CB8AC3E}">
        <p14:creationId xmlns:p14="http://schemas.microsoft.com/office/powerpoint/2010/main" val="13184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000"/>
                                        <p:tgtEl>
                                          <p:spTgt spid="1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inVertic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heel(1)">
                                      <p:cBhvr>
                                        <p:cTn id="31" dur="1000"/>
                                        <p:tgtEl>
                                          <p:spTgt spid="5"/>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1)">
                                      <p:cBhvr>
                                        <p:cTn id="34" dur="10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1000" fill="hold"/>
                                        <p:tgtEl>
                                          <p:spTgt spid="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6" presetClass="entr" presetSubtype="16"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circle(in)">
                                      <p:cBhvr>
                                        <p:cTn id="51" dur="2000"/>
                                        <p:tgtEl>
                                          <p:spTgt spid="14"/>
                                        </p:tgtEl>
                                      </p:cBhvr>
                                    </p:animEffect>
                                  </p:childTnLst>
                                </p:cTn>
                              </p:par>
                              <p:par>
                                <p:cTn id="52" presetID="21" presetClass="entr" presetSubtype="1"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heel(1)">
                                      <p:cBhvr>
                                        <p:cTn id="54"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p:bldP spid="10" grpId="0"/>
      <p:bldP spid="11" grpId="0"/>
      <p:bldP spid="12" grpId="0"/>
      <p:bldP spid="13" grpId="0"/>
      <p:bldP spid="1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85088"/>
            <a:ext cx="12192000" cy="4687824"/>
          </a:xfrm>
          <a:prstGeom prst="rect">
            <a:avLst/>
          </a:prstGeom>
        </p:spPr>
      </p:pic>
      <p:sp>
        <p:nvSpPr>
          <p:cNvPr id="5" name="TextBox 4"/>
          <p:cNvSpPr txBox="1"/>
          <p:nvPr/>
        </p:nvSpPr>
        <p:spPr>
          <a:xfrm>
            <a:off x="2438400" y="5943600"/>
            <a:ext cx="7086600" cy="369332"/>
          </a:xfrm>
          <a:prstGeom prst="rect">
            <a:avLst/>
          </a:prstGeom>
          <a:noFill/>
        </p:spPr>
        <p:txBody>
          <a:bodyPr wrap="square" rtlCol="0">
            <a:spAutoFit/>
          </a:bodyPr>
          <a:lstStyle/>
          <a:p>
            <a:r>
              <a:rPr lang="en-US" dirty="0"/>
              <a:t>Searchlight, Nevada (1906), Gibson Catlett, Illustrator</a:t>
            </a:r>
          </a:p>
        </p:txBody>
      </p:sp>
      <p:sp>
        <p:nvSpPr>
          <p:cNvPr id="6" name="Rectangle 5"/>
          <p:cNvSpPr/>
          <p:nvPr/>
        </p:nvSpPr>
        <p:spPr>
          <a:xfrm>
            <a:off x="7620000" y="6534542"/>
            <a:ext cx="11506200" cy="253916"/>
          </a:xfrm>
          <a:prstGeom prst="rect">
            <a:avLst/>
          </a:prstGeom>
        </p:spPr>
        <p:txBody>
          <a:bodyPr wrap="square">
            <a:spAutoFit/>
          </a:bodyPr>
          <a:lstStyle/>
          <a:p>
            <a:r>
              <a:rPr lang="en-US" sz="1050" dirty="0">
                <a:hlinkClick r:id="rId4"/>
              </a:rPr>
              <a:t>https://www.pbagalleries.com/view-auctions/catalog/id/575/lot/188261/</a:t>
            </a:r>
            <a:r>
              <a:rPr lang="en-US" sz="1050" dirty="0"/>
              <a:t> </a:t>
            </a:r>
          </a:p>
        </p:txBody>
      </p:sp>
    </p:spTree>
    <p:extLst>
      <p:ext uri="{BB962C8B-B14F-4D97-AF65-F5344CB8AC3E}">
        <p14:creationId xmlns:p14="http://schemas.microsoft.com/office/powerpoint/2010/main" val="501056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Map Artist For The Oregon-Washington Railroad &amp; Navigation Co. - Portland, Oregon (1909-1910)</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76400"/>
            <a:ext cx="12192000" cy="4097884"/>
          </a:xfrm>
          <a:prstGeom prst="rect">
            <a:avLst/>
          </a:prstGeom>
        </p:spPr>
      </p:pic>
      <p:sp>
        <p:nvSpPr>
          <p:cNvPr id="4" name="TextBox 3"/>
          <p:cNvSpPr txBox="1"/>
          <p:nvPr/>
        </p:nvSpPr>
        <p:spPr>
          <a:xfrm>
            <a:off x="2895600" y="5930809"/>
            <a:ext cx="7086600" cy="369332"/>
          </a:xfrm>
          <a:prstGeom prst="rect">
            <a:avLst/>
          </a:prstGeom>
          <a:noFill/>
        </p:spPr>
        <p:txBody>
          <a:bodyPr wrap="square" rtlCol="0">
            <a:spAutoFit/>
          </a:bodyPr>
          <a:lstStyle/>
          <a:p>
            <a:r>
              <a:rPr lang="en-US" dirty="0"/>
              <a:t>Kelso, Washington (1911), Gibson Catlett, Artist.</a:t>
            </a:r>
          </a:p>
        </p:txBody>
      </p:sp>
      <p:sp>
        <p:nvSpPr>
          <p:cNvPr id="6" name="TextBox 5"/>
          <p:cNvSpPr txBox="1"/>
          <p:nvPr/>
        </p:nvSpPr>
        <p:spPr>
          <a:xfrm>
            <a:off x="7528737" y="6562628"/>
            <a:ext cx="4906926" cy="307777"/>
          </a:xfrm>
          <a:prstGeom prst="rect">
            <a:avLst/>
          </a:prstGeom>
          <a:noFill/>
        </p:spPr>
        <p:txBody>
          <a:bodyPr wrap="square" rtlCol="0">
            <a:spAutoFit/>
          </a:bodyPr>
          <a:lstStyle/>
          <a:p>
            <a:r>
              <a:rPr lang="en-US" sz="1400" dirty="0"/>
              <a:t>Image: Courtesy of Cowlitz County Historical Museum </a:t>
            </a:r>
          </a:p>
        </p:txBody>
      </p:sp>
    </p:spTree>
    <p:extLst>
      <p:ext uri="{BB962C8B-B14F-4D97-AF65-F5344CB8AC3E}">
        <p14:creationId xmlns:p14="http://schemas.microsoft.com/office/powerpoint/2010/main" val="3873608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96928"/>
            <a:ext cx="12192000" cy="5664143"/>
          </a:xfrm>
          <a:prstGeom prst="rect">
            <a:avLst/>
          </a:prstGeom>
        </p:spPr>
      </p:pic>
      <p:sp>
        <p:nvSpPr>
          <p:cNvPr id="5" name="Rectangle 4"/>
          <p:cNvSpPr/>
          <p:nvPr/>
        </p:nvSpPr>
        <p:spPr>
          <a:xfrm>
            <a:off x="6283429" y="6550223"/>
            <a:ext cx="5896166" cy="307777"/>
          </a:xfrm>
          <a:prstGeom prst="rect">
            <a:avLst/>
          </a:prstGeom>
        </p:spPr>
        <p:txBody>
          <a:bodyPr wrap="none">
            <a:spAutoFit/>
          </a:bodyPr>
          <a:lstStyle/>
          <a:p>
            <a:r>
              <a:rPr lang="en-US" sz="1400" dirty="0"/>
              <a:t>Image: Courtesy of Jacob Ybarra, </a:t>
            </a:r>
            <a:r>
              <a:rPr lang="en-US" sz="1400" dirty="0" err="1"/>
              <a:t>Bisnett</a:t>
            </a:r>
            <a:r>
              <a:rPr lang="en-US" sz="1400" dirty="0"/>
              <a:t> Insurance, Hood River, OR</a:t>
            </a:r>
          </a:p>
        </p:txBody>
      </p:sp>
      <p:sp>
        <p:nvSpPr>
          <p:cNvPr id="2" name="TextBox 1"/>
          <p:cNvSpPr txBox="1"/>
          <p:nvPr/>
        </p:nvSpPr>
        <p:spPr>
          <a:xfrm>
            <a:off x="609600" y="152400"/>
            <a:ext cx="6553200" cy="369332"/>
          </a:xfrm>
          <a:prstGeom prst="rect">
            <a:avLst/>
          </a:prstGeom>
          <a:noFill/>
        </p:spPr>
        <p:txBody>
          <a:bodyPr wrap="square" rtlCol="0">
            <a:spAutoFit/>
          </a:bodyPr>
          <a:lstStyle/>
          <a:p>
            <a:r>
              <a:rPr lang="en-US" dirty="0"/>
              <a:t>Hood River, Oregon (1910)</a:t>
            </a:r>
          </a:p>
        </p:txBody>
      </p:sp>
    </p:spTree>
    <p:extLst>
      <p:ext uri="{BB962C8B-B14F-4D97-AF65-F5344CB8AC3E}">
        <p14:creationId xmlns:p14="http://schemas.microsoft.com/office/powerpoint/2010/main" val="425623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3429" y="6550223"/>
            <a:ext cx="5896166" cy="307777"/>
          </a:xfrm>
          <a:prstGeom prst="rect">
            <a:avLst/>
          </a:prstGeom>
        </p:spPr>
        <p:txBody>
          <a:bodyPr wrap="none">
            <a:spAutoFit/>
          </a:bodyPr>
          <a:lstStyle/>
          <a:p>
            <a:r>
              <a:rPr lang="en-US" sz="1400" dirty="0"/>
              <a:t>Image: Courtesy of Jacob Ybarra, </a:t>
            </a:r>
            <a:r>
              <a:rPr lang="en-US" sz="1400" dirty="0" err="1"/>
              <a:t>Bisnett</a:t>
            </a:r>
            <a:r>
              <a:rPr lang="en-US" sz="1400" dirty="0"/>
              <a:t> Insurance, Hood River, OR</a:t>
            </a:r>
          </a:p>
        </p:txBody>
      </p:sp>
      <p:pic>
        <p:nvPicPr>
          <p:cNvPr id="4" name="Picture 3"/>
          <p:cNvPicPr>
            <a:picLocks noChangeAspect="1"/>
          </p:cNvPicPr>
          <p:nvPr/>
        </p:nvPicPr>
        <p:blipFill>
          <a:blip r:embed="rId3"/>
          <a:stretch>
            <a:fillRect/>
          </a:stretch>
        </p:blipFill>
        <p:spPr>
          <a:xfrm>
            <a:off x="304799" y="0"/>
            <a:ext cx="11616567" cy="6555303"/>
          </a:xfrm>
          <a:prstGeom prst="rect">
            <a:avLst/>
          </a:prstGeom>
        </p:spPr>
      </p:pic>
    </p:spTree>
    <p:extLst>
      <p:ext uri="{BB962C8B-B14F-4D97-AF65-F5344CB8AC3E}">
        <p14:creationId xmlns:p14="http://schemas.microsoft.com/office/powerpoint/2010/main" val="230306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3429" y="6550223"/>
            <a:ext cx="5896166" cy="307777"/>
          </a:xfrm>
          <a:prstGeom prst="rect">
            <a:avLst/>
          </a:prstGeom>
        </p:spPr>
        <p:txBody>
          <a:bodyPr wrap="none">
            <a:spAutoFit/>
          </a:bodyPr>
          <a:lstStyle/>
          <a:p>
            <a:r>
              <a:rPr lang="en-US" sz="1400" dirty="0"/>
              <a:t>Image: Courtesy of Jacob Ybarra, </a:t>
            </a:r>
            <a:r>
              <a:rPr lang="en-US" sz="1400" dirty="0" err="1"/>
              <a:t>Bisnett</a:t>
            </a:r>
            <a:r>
              <a:rPr lang="en-US" sz="1400" dirty="0"/>
              <a:t> Insurance, Hood River, OR</a:t>
            </a:r>
          </a:p>
        </p:txBody>
      </p:sp>
      <p:pic>
        <p:nvPicPr>
          <p:cNvPr id="2" name="Picture 1"/>
          <p:cNvPicPr>
            <a:picLocks noChangeAspect="1"/>
          </p:cNvPicPr>
          <p:nvPr/>
        </p:nvPicPr>
        <p:blipFill>
          <a:blip r:embed="rId3"/>
          <a:stretch>
            <a:fillRect/>
          </a:stretch>
        </p:blipFill>
        <p:spPr>
          <a:xfrm>
            <a:off x="-15241" y="415566"/>
            <a:ext cx="12194835" cy="5874884"/>
          </a:xfrm>
          <a:prstGeom prst="rect">
            <a:avLst/>
          </a:prstGeom>
        </p:spPr>
      </p:pic>
    </p:spTree>
    <p:extLst>
      <p:ext uri="{BB962C8B-B14F-4D97-AF65-F5344CB8AC3E}">
        <p14:creationId xmlns:p14="http://schemas.microsoft.com/office/powerpoint/2010/main" val="19508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3429" y="6550223"/>
            <a:ext cx="5896166" cy="307777"/>
          </a:xfrm>
          <a:prstGeom prst="rect">
            <a:avLst/>
          </a:prstGeom>
        </p:spPr>
        <p:txBody>
          <a:bodyPr wrap="none">
            <a:spAutoFit/>
          </a:bodyPr>
          <a:lstStyle/>
          <a:p>
            <a:r>
              <a:rPr lang="en-US" sz="1400" dirty="0"/>
              <a:t>Image: Courtesy of Jacob Ybarra, </a:t>
            </a:r>
            <a:r>
              <a:rPr lang="en-US" sz="1400" dirty="0" err="1"/>
              <a:t>Bisnett</a:t>
            </a:r>
            <a:r>
              <a:rPr lang="en-US" sz="1400" dirty="0"/>
              <a:t> Insurance, Hood River, OR</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972175" y="987425"/>
            <a:ext cx="5867400" cy="44005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09575" y="987425"/>
            <a:ext cx="5867400" cy="4400550"/>
          </a:xfrm>
          <a:prstGeom prst="rect">
            <a:avLst/>
          </a:prstGeom>
        </p:spPr>
      </p:pic>
    </p:spTree>
    <p:extLst>
      <p:ext uri="{BB962C8B-B14F-4D97-AF65-F5344CB8AC3E}">
        <p14:creationId xmlns:p14="http://schemas.microsoft.com/office/powerpoint/2010/main" val="722504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Painter of Cities for Railroads and Large Real Estate Operators – Canada (1910-1914)</a:t>
            </a:r>
            <a:endParaRPr lang="en-US" dirty="0"/>
          </a:p>
        </p:txBody>
      </p:sp>
      <p:pic>
        <p:nvPicPr>
          <p:cNvPr id="3" name="Picture 2"/>
          <p:cNvPicPr>
            <a:picLocks noChangeAspect="1"/>
          </p:cNvPicPr>
          <p:nvPr/>
        </p:nvPicPr>
        <p:blipFill>
          <a:blip r:embed="rId3"/>
          <a:stretch>
            <a:fillRect/>
          </a:stretch>
        </p:blipFill>
        <p:spPr>
          <a:xfrm>
            <a:off x="280176" y="2420147"/>
            <a:ext cx="3028973" cy="3362325"/>
          </a:xfrm>
          <a:prstGeom prst="rect">
            <a:avLst/>
          </a:prstGeom>
        </p:spPr>
      </p:pic>
      <p:sp>
        <p:nvSpPr>
          <p:cNvPr id="4" name="TextBox 3"/>
          <p:cNvSpPr txBox="1"/>
          <p:nvPr/>
        </p:nvSpPr>
        <p:spPr>
          <a:xfrm>
            <a:off x="152400" y="5866152"/>
            <a:ext cx="3097246" cy="523220"/>
          </a:xfrm>
          <a:prstGeom prst="rect">
            <a:avLst/>
          </a:prstGeom>
          <a:noFill/>
        </p:spPr>
        <p:txBody>
          <a:bodyPr wrap="square" rtlCol="0">
            <a:spAutoFit/>
          </a:bodyPr>
          <a:lstStyle/>
          <a:p>
            <a:r>
              <a:rPr lang="en-US" sz="1400" i="1" dirty="0"/>
              <a:t>London Advertiser </a:t>
            </a:r>
            <a:r>
              <a:rPr lang="en-US" sz="1400" dirty="0"/>
              <a:t>(1914, March 7)</a:t>
            </a:r>
            <a:br>
              <a:rPr lang="en-US" sz="1400" dirty="0"/>
            </a:br>
            <a:r>
              <a:rPr lang="en-US" sz="1400" dirty="0">
                <a:hlinkClick r:id="rId4"/>
              </a:rPr>
              <a:t>Link</a:t>
            </a:r>
            <a:endParaRPr lang="en-US" sz="1400" dirty="0"/>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80521" y="2420147"/>
            <a:ext cx="2637867" cy="3443035"/>
          </a:xfrm>
          <a:prstGeom prst="rect">
            <a:avLst/>
          </a:prstGeom>
        </p:spPr>
      </p:pic>
      <p:pic>
        <p:nvPicPr>
          <p:cNvPr id="6" name="Picture 5"/>
          <p:cNvPicPr>
            <a:picLocks noChangeAspect="1"/>
          </p:cNvPicPr>
          <p:nvPr/>
        </p:nvPicPr>
        <p:blipFill rotWithShape="1">
          <a:blip r:embed="rId6" cstate="print">
            <a:extLst>
              <a:ext uri="{28A0092B-C50C-407E-A947-70E740481C1C}">
                <a14:useLocalDpi xmlns:a14="http://schemas.microsoft.com/office/drawing/2010/main" val="0"/>
              </a:ext>
            </a:extLst>
          </a:blip>
          <a:srcRect l="10959" t="16677" r="10959" b="8278"/>
          <a:stretch/>
        </p:blipFill>
        <p:spPr>
          <a:xfrm>
            <a:off x="3657600" y="1655183"/>
            <a:ext cx="4876800" cy="2310063"/>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55270" y="4343400"/>
            <a:ext cx="4874470" cy="2096022"/>
          </a:xfrm>
          <a:prstGeom prst="rect">
            <a:avLst/>
          </a:prstGeom>
        </p:spPr>
      </p:pic>
      <p:sp>
        <p:nvSpPr>
          <p:cNvPr id="8" name="TextBox 7"/>
          <p:cNvSpPr txBox="1"/>
          <p:nvPr/>
        </p:nvSpPr>
        <p:spPr>
          <a:xfrm>
            <a:off x="4648200" y="6472729"/>
            <a:ext cx="3352800" cy="307777"/>
          </a:xfrm>
          <a:prstGeom prst="rect">
            <a:avLst/>
          </a:prstGeom>
          <a:noFill/>
        </p:spPr>
        <p:txBody>
          <a:bodyPr wrap="square" rtlCol="0">
            <a:spAutoFit/>
          </a:bodyPr>
          <a:lstStyle/>
          <a:p>
            <a:r>
              <a:rPr lang="en-US" sz="1400" dirty="0"/>
              <a:t>Halifax, Nova Scotia (1913) </a:t>
            </a:r>
            <a:r>
              <a:rPr lang="en-US" sz="1400" dirty="0">
                <a:hlinkClick r:id="rId8"/>
              </a:rPr>
              <a:t>Link</a:t>
            </a:r>
            <a:endParaRPr lang="en-US" sz="1400" dirty="0"/>
          </a:p>
        </p:txBody>
      </p:sp>
      <p:sp>
        <p:nvSpPr>
          <p:cNvPr id="9" name="TextBox 8"/>
          <p:cNvSpPr txBox="1"/>
          <p:nvPr/>
        </p:nvSpPr>
        <p:spPr>
          <a:xfrm>
            <a:off x="3812243" y="3987775"/>
            <a:ext cx="4694460" cy="307777"/>
          </a:xfrm>
          <a:prstGeom prst="rect">
            <a:avLst/>
          </a:prstGeom>
          <a:noFill/>
        </p:spPr>
        <p:txBody>
          <a:bodyPr wrap="square" rtlCol="0">
            <a:spAutoFit/>
          </a:bodyPr>
          <a:lstStyle/>
          <a:p>
            <a:r>
              <a:rPr lang="en-US" sz="1400" dirty="0"/>
              <a:t>The Uplands, Victoria, British Columbia (1911) </a:t>
            </a:r>
            <a:r>
              <a:rPr lang="en-US" sz="1400" dirty="0">
                <a:hlinkClick r:id="rId9"/>
              </a:rPr>
              <a:t>Link</a:t>
            </a:r>
            <a:endParaRPr lang="en-US" sz="1400" dirty="0"/>
          </a:p>
        </p:txBody>
      </p:sp>
      <p:sp>
        <p:nvSpPr>
          <p:cNvPr id="11" name="TextBox 10"/>
          <p:cNvSpPr txBox="1"/>
          <p:nvPr/>
        </p:nvSpPr>
        <p:spPr>
          <a:xfrm>
            <a:off x="8733061" y="5875677"/>
            <a:ext cx="2932786" cy="523220"/>
          </a:xfrm>
          <a:prstGeom prst="rect">
            <a:avLst/>
          </a:prstGeom>
          <a:noFill/>
        </p:spPr>
        <p:txBody>
          <a:bodyPr wrap="square" rtlCol="0">
            <a:spAutoFit/>
          </a:bodyPr>
          <a:lstStyle/>
          <a:p>
            <a:r>
              <a:rPr lang="en-US" sz="1400" dirty="0"/>
              <a:t>Gibson Catlett Letterhead (</a:t>
            </a:r>
            <a:r>
              <a:rPr lang="en-US" sz="1400" dirty="0" err="1"/>
              <a:t>n.d.</a:t>
            </a:r>
            <a:r>
              <a:rPr lang="en-US" sz="1400" dirty="0"/>
              <a:t>)</a:t>
            </a:r>
            <a:br>
              <a:rPr lang="en-US" sz="1400" dirty="0"/>
            </a:br>
            <a:r>
              <a:rPr lang="en-US" sz="1400" dirty="0">
                <a:hlinkClick r:id="rId10"/>
              </a:rPr>
              <a:t>Link</a:t>
            </a:r>
            <a:endParaRPr lang="en-US" sz="1400" dirty="0"/>
          </a:p>
        </p:txBody>
      </p:sp>
    </p:spTree>
    <p:extLst>
      <p:ext uri="{BB962C8B-B14F-4D97-AF65-F5344CB8AC3E}">
        <p14:creationId xmlns:p14="http://schemas.microsoft.com/office/powerpoint/2010/main" val="910474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San Francisco, California &amp; the Panama-Pacific Exhibition (1915-1917)</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905000"/>
            <a:ext cx="3657600" cy="4612878"/>
          </a:xfrm>
          <a:prstGeom prst="rect">
            <a:avLst/>
          </a:prstGeom>
        </p:spPr>
      </p:pic>
      <p:pic>
        <p:nvPicPr>
          <p:cNvPr id="7" name="Picture 6"/>
          <p:cNvPicPr>
            <a:picLocks noChangeAspect="1"/>
          </p:cNvPicPr>
          <p:nvPr/>
        </p:nvPicPr>
        <p:blipFill>
          <a:blip r:embed="rId4"/>
          <a:stretch>
            <a:fillRect/>
          </a:stretch>
        </p:blipFill>
        <p:spPr>
          <a:xfrm>
            <a:off x="5410200" y="1905000"/>
            <a:ext cx="5772150" cy="4577912"/>
          </a:xfrm>
          <a:prstGeom prst="rect">
            <a:avLst/>
          </a:prstGeom>
        </p:spPr>
      </p:pic>
      <p:sp>
        <p:nvSpPr>
          <p:cNvPr id="8" name="Rectangle 7"/>
          <p:cNvSpPr/>
          <p:nvPr/>
        </p:nvSpPr>
        <p:spPr>
          <a:xfrm>
            <a:off x="609600" y="6508230"/>
            <a:ext cx="4480714" cy="307777"/>
          </a:xfrm>
          <a:prstGeom prst="rect">
            <a:avLst/>
          </a:prstGeom>
        </p:spPr>
        <p:txBody>
          <a:bodyPr wrap="none">
            <a:spAutoFit/>
          </a:bodyPr>
          <a:lstStyle/>
          <a:p>
            <a:r>
              <a:rPr lang="en-US" sz="1400" dirty="0">
                <a:hlinkClick r:id="rId5"/>
              </a:rPr>
              <a:t>https://archive.org/details/souvenircanadian00pana</a:t>
            </a:r>
            <a:r>
              <a:rPr lang="en-US" sz="1400" dirty="0"/>
              <a:t> </a:t>
            </a:r>
          </a:p>
        </p:txBody>
      </p:sp>
      <p:sp>
        <p:nvSpPr>
          <p:cNvPr id="9" name="Rectangle 8"/>
          <p:cNvSpPr/>
          <p:nvPr/>
        </p:nvSpPr>
        <p:spPr>
          <a:xfrm>
            <a:off x="5334000" y="6501229"/>
            <a:ext cx="6189515" cy="307777"/>
          </a:xfrm>
          <a:prstGeom prst="rect">
            <a:avLst/>
          </a:prstGeom>
        </p:spPr>
        <p:txBody>
          <a:bodyPr wrap="none">
            <a:spAutoFit/>
          </a:bodyPr>
          <a:lstStyle/>
          <a:p>
            <a:r>
              <a:rPr lang="en-US" sz="1400" dirty="0">
                <a:hlinkClick r:id="rId6"/>
              </a:rPr>
              <a:t>Gibson Catlett, exhibit rooms, Flood Building</a:t>
            </a:r>
            <a:r>
              <a:rPr lang="en-US" sz="1400" dirty="0"/>
              <a:t>, California Digital Library</a:t>
            </a:r>
          </a:p>
        </p:txBody>
      </p:sp>
    </p:spTree>
    <p:extLst>
      <p:ext uri="{BB962C8B-B14F-4D97-AF65-F5344CB8AC3E}">
        <p14:creationId xmlns:p14="http://schemas.microsoft.com/office/powerpoint/2010/main" val="2862053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Establishment of Gibson Catlett Studios, Chicago (ca. 1919)</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362200"/>
            <a:ext cx="12192000" cy="2764243"/>
          </a:xfrm>
          <a:prstGeom prst="rect">
            <a:avLst/>
          </a:prstGeom>
        </p:spPr>
      </p:pic>
      <p:sp>
        <p:nvSpPr>
          <p:cNvPr id="5" name="Rectangle 4"/>
          <p:cNvSpPr/>
          <p:nvPr/>
        </p:nvSpPr>
        <p:spPr>
          <a:xfrm>
            <a:off x="5715000" y="6248400"/>
            <a:ext cx="5953874" cy="369332"/>
          </a:xfrm>
          <a:prstGeom prst="rect">
            <a:avLst/>
          </a:prstGeom>
        </p:spPr>
        <p:txBody>
          <a:bodyPr wrap="none">
            <a:spAutoFit/>
          </a:bodyPr>
          <a:lstStyle/>
          <a:p>
            <a:r>
              <a:rPr lang="en-US" dirty="0"/>
              <a:t>From advertisement in </a:t>
            </a:r>
            <a:r>
              <a:rPr lang="en-US" i="1" dirty="0"/>
              <a:t>Miami Herald </a:t>
            </a:r>
            <a:r>
              <a:rPr lang="en-US" dirty="0"/>
              <a:t>(1925, March 8)</a:t>
            </a:r>
          </a:p>
        </p:txBody>
      </p:sp>
    </p:spTree>
    <p:extLst>
      <p:ext uri="{BB962C8B-B14F-4D97-AF65-F5344CB8AC3E}">
        <p14:creationId xmlns:p14="http://schemas.microsoft.com/office/powerpoint/2010/main" val="1057582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Miami &amp; the Florida Real Estate Boom (1920-1926)</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0935" y="1143000"/>
            <a:ext cx="8534400" cy="5086873"/>
          </a:xfrm>
          <a:prstGeom prst="rect">
            <a:avLst/>
          </a:prstGeom>
        </p:spPr>
      </p:pic>
      <p:sp>
        <p:nvSpPr>
          <p:cNvPr id="4" name="Rectangle 3"/>
          <p:cNvSpPr/>
          <p:nvPr/>
        </p:nvSpPr>
        <p:spPr>
          <a:xfrm>
            <a:off x="3048000" y="6249366"/>
            <a:ext cx="7488866" cy="523220"/>
          </a:xfrm>
          <a:prstGeom prst="rect">
            <a:avLst/>
          </a:prstGeom>
        </p:spPr>
        <p:txBody>
          <a:bodyPr wrap="square">
            <a:spAutoFit/>
          </a:bodyPr>
          <a:lstStyle/>
          <a:p>
            <a:r>
              <a:rPr lang="en-US" sz="1400" dirty="0"/>
              <a:t>Inside the real estate offices of Buchanan &amp; Burton - Miami, Florida (March 18, 1926). </a:t>
            </a:r>
            <a:br>
              <a:rPr lang="en-US" sz="1400" dirty="0"/>
            </a:br>
            <a:r>
              <a:rPr lang="en-US" sz="1400" dirty="0"/>
              <a:t>Source: </a:t>
            </a:r>
            <a:r>
              <a:rPr lang="en-US" sz="1400" dirty="0">
                <a:hlinkClick r:id="rId4"/>
              </a:rPr>
              <a:t>State Library &amp; Archives of Florida, RC03586 </a:t>
            </a:r>
            <a:r>
              <a:rPr lang="en-US" sz="1400" dirty="0"/>
              <a:t>. </a:t>
            </a:r>
          </a:p>
        </p:txBody>
      </p:sp>
    </p:spTree>
    <p:extLst>
      <p:ext uri="{BB962C8B-B14F-4D97-AF65-F5344CB8AC3E}">
        <p14:creationId xmlns:p14="http://schemas.microsoft.com/office/powerpoint/2010/main" val="2897013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2400" y="914400"/>
            <a:ext cx="12039600" cy="5085759"/>
          </a:xfrm>
          <a:prstGeom prst="rect">
            <a:avLst/>
          </a:prstGeom>
        </p:spPr>
      </p:pic>
      <p:sp>
        <p:nvSpPr>
          <p:cNvPr id="3" name="Oval 2"/>
          <p:cNvSpPr/>
          <p:nvPr/>
        </p:nvSpPr>
        <p:spPr>
          <a:xfrm>
            <a:off x="4267200" y="1600200"/>
            <a:ext cx="5029200" cy="3048000"/>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a:endCxn id="2" idx="3"/>
          </p:cNvCxnSpPr>
          <p:nvPr/>
        </p:nvCxnSpPr>
        <p:spPr>
          <a:xfrm flipV="1">
            <a:off x="152400" y="3457280"/>
            <a:ext cx="12039600" cy="1038520"/>
          </a:xfrm>
          <a:prstGeom prst="line">
            <a:avLst/>
          </a:prstGeom>
          <a:ln w="762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rot="21374184">
            <a:off x="747195" y="4023732"/>
            <a:ext cx="1451038" cy="400110"/>
          </a:xfrm>
          <a:prstGeom prst="rect">
            <a:avLst/>
          </a:prstGeom>
          <a:noFill/>
        </p:spPr>
        <p:txBody>
          <a:bodyPr wrap="none" lIns="91440" tIns="45720" rIns="91440" bIns="45720">
            <a:spAutoFit/>
          </a:bodyPr>
          <a:lstStyle/>
          <a:p>
            <a:pPr algn="ct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13</a:t>
            </a:r>
            <a:r>
              <a:rPr lang="en-US" sz="2000" b="1" cap="none" spc="0" baseline="30000" dirty="0">
                <a:ln w="9525">
                  <a:solidFill>
                    <a:schemeClr val="bg1"/>
                  </a:solidFill>
                  <a:prstDash val="solid"/>
                </a:ln>
                <a:solidFill>
                  <a:schemeClr val="tx1"/>
                </a:solidFill>
                <a:effectLst>
                  <a:outerShdw blurRad="12700" dist="38100" dir="2700000" algn="tl" rotWithShape="0">
                    <a:schemeClr val="bg1">
                      <a:lumMod val="50000"/>
                    </a:schemeClr>
                  </a:outerShdw>
                </a:effectLst>
              </a:rPr>
              <a:t>th</a:t>
            </a: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St. N.</a:t>
            </a:r>
          </a:p>
        </p:txBody>
      </p:sp>
      <p:cxnSp>
        <p:nvCxnSpPr>
          <p:cNvPr id="6" name="Straight Connector 5"/>
          <p:cNvCxnSpPr/>
          <p:nvPr/>
        </p:nvCxnSpPr>
        <p:spPr>
          <a:xfrm>
            <a:off x="5029200" y="1752600"/>
            <a:ext cx="7162800" cy="3429000"/>
          </a:xfrm>
          <a:prstGeom prst="line">
            <a:avLst/>
          </a:prstGeom>
          <a:ln w="762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rot="1387903">
            <a:off x="3641121" y="1202345"/>
            <a:ext cx="1521571" cy="400110"/>
          </a:xfrm>
          <a:prstGeom prst="rect">
            <a:avLst/>
          </a:prstGeom>
          <a:noFill/>
        </p:spPr>
        <p:txBody>
          <a:bodyPr wrap="none" lIns="91440" tIns="45720" rIns="91440" bIns="45720">
            <a:spAutoFit/>
          </a:bodyPr>
          <a:lstStyle/>
          <a:p>
            <a:pPr algn="ctr"/>
            <a:r>
              <a:rPr lang="en-US" sz="2000" b="1" dirty="0">
                <a:ln w="9525">
                  <a:solidFill>
                    <a:schemeClr val="bg1"/>
                  </a:solidFill>
                  <a:prstDash val="solid"/>
                </a:ln>
                <a:effectLst>
                  <a:outerShdw blurRad="12700" dist="38100" dir="2700000" algn="tl" rotWithShape="0">
                    <a:schemeClr val="bg1">
                      <a:lumMod val="50000"/>
                    </a:schemeClr>
                  </a:outerShdw>
                </a:effectLst>
              </a:rPr>
              <a:t>9</a:t>
            </a:r>
            <a:r>
              <a:rPr lang="en-US" sz="2000" b="1" baseline="30000" dirty="0">
                <a:ln w="9525">
                  <a:solidFill>
                    <a:schemeClr val="bg1"/>
                  </a:solidFill>
                  <a:prstDash val="solid"/>
                </a:ln>
                <a:effectLst>
                  <a:outerShdw blurRad="12700" dist="38100" dir="2700000" algn="tl" rotWithShape="0">
                    <a:schemeClr val="bg1">
                      <a:lumMod val="50000"/>
                    </a:schemeClr>
                  </a:outerShdw>
                </a:effectLst>
              </a:rPr>
              <a:t>th</a:t>
            </a:r>
            <a:r>
              <a:rPr lang="en-US" sz="2000" b="1" dirty="0">
                <a:ln w="9525">
                  <a:solidFill>
                    <a:schemeClr val="bg1"/>
                  </a:solidFill>
                  <a:prstDash val="solid"/>
                </a:ln>
                <a:effectLst>
                  <a:outerShdw blurRad="12700" dist="38100" dir="2700000" algn="tl" rotWithShape="0">
                    <a:schemeClr val="bg1">
                      <a:lumMod val="50000"/>
                    </a:schemeClr>
                  </a:outerShdw>
                </a:effectLst>
              </a:rPr>
              <a:t> </a:t>
            </a:r>
            <a:r>
              <a:rPr lang="en-US" sz="2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Ave. N.</a:t>
            </a:r>
          </a:p>
        </p:txBody>
      </p:sp>
    </p:spTree>
    <p:extLst>
      <p:ext uri="{BB962C8B-B14F-4D97-AF65-F5344CB8AC3E}">
        <p14:creationId xmlns:p14="http://schemas.microsoft.com/office/powerpoint/2010/main" val="302855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057400"/>
            <a:ext cx="12192000" cy="2800971"/>
          </a:xfrm>
          <a:prstGeom prst="rect">
            <a:avLst/>
          </a:prstGeom>
        </p:spPr>
      </p:pic>
      <p:sp>
        <p:nvSpPr>
          <p:cNvPr id="8" name="Rectangle 7"/>
          <p:cNvSpPr/>
          <p:nvPr/>
        </p:nvSpPr>
        <p:spPr>
          <a:xfrm>
            <a:off x="1447800" y="5410200"/>
            <a:ext cx="10287000" cy="923330"/>
          </a:xfrm>
          <a:prstGeom prst="rect">
            <a:avLst/>
          </a:prstGeom>
        </p:spPr>
        <p:txBody>
          <a:bodyPr wrap="square">
            <a:spAutoFit/>
          </a:bodyPr>
          <a:lstStyle/>
          <a:p>
            <a:r>
              <a:rPr lang="en-US" dirty="0"/>
              <a:t>Illustration of large Gibson Catlett Studios cycloramic real estate landscape painting, possibly the planned Florida Riviera development, St. Petersburg, Florida. From advertisement in </a:t>
            </a:r>
            <a:r>
              <a:rPr lang="en-US" i="1" dirty="0"/>
              <a:t>Miami Herald</a:t>
            </a:r>
            <a:r>
              <a:rPr lang="en-US" dirty="0"/>
              <a:t> (1925, March 8).</a:t>
            </a:r>
          </a:p>
        </p:txBody>
      </p:sp>
    </p:spTree>
    <p:extLst>
      <p:ext uri="{BB962C8B-B14F-4D97-AF65-F5344CB8AC3E}">
        <p14:creationId xmlns:p14="http://schemas.microsoft.com/office/powerpoint/2010/main" val="2328314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5" y="1981200"/>
            <a:ext cx="12192000" cy="2957059"/>
          </a:xfrm>
          <a:prstGeom prst="rect">
            <a:avLst/>
          </a:prstGeom>
        </p:spPr>
      </p:pic>
      <p:sp>
        <p:nvSpPr>
          <p:cNvPr id="3" name="Rectangle 2"/>
          <p:cNvSpPr/>
          <p:nvPr/>
        </p:nvSpPr>
        <p:spPr>
          <a:xfrm>
            <a:off x="2286000" y="6510586"/>
            <a:ext cx="9753600" cy="338554"/>
          </a:xfrm>
          <a:prstGeom prst="rect">
            <a:avLst/>
          </a:prstGeom>
        </p:spPr>
        <p:txBody>
          <a:bodyPr wrap="square">
            <a:spAutoFit/>
          </a:bodyPr>
          <a:lstStyle/>
          <a:p>
            <a:r>
              <a:rPr lang="en-US" sz="1600" dirty="0"/>
              <a:t>Gibson Catlett’s </a:t>
            </a:r>
            <a:r>
              <a:rPr lang="en-US" sz="1600" dirty="0" err="1"/>
              <a:t>Studiogram</a:t>
            </a:r>
            <a:r>
              <a:rPr lang="en-US" sz="1600" dirty="0"/>
              <a:t> [Advertisement]</a:t>
            </a:r>
            <a:r>
              <a:rPr lang="en-US" sz="1600" i="1" dirty="0"/>
              <a:t>. National Real Estate Journal </a:t>
            </a:r>
            <a:r>
              <a:rPr lang="en-US" sz="1600" dirty="0"/>
              <a:t>(1926, April 19)</a:t>
            </a:r>
          </a:p>
        </p:txBody>
      </p:sp>
    </p:spTree>
    <p:extLst>
      <p:ext uri="{BB962C8B-B14F-4D97-AF65-F5344CB8AC3E}">
        <p14:creationId xmlns:p14="http://schemas.microsoft.com/office/powerpoint/2010/main" val="161080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1000" y="0"/>
            <a:ext cx="11353800" cy="5695739"/>
          </a:xfrm>
          <a:prstGeom prst="rect">
            <a:avLst/>
          </a:prstGeom>
        </p:spPr>
      </p:pic>
      <p:sp>
        <p:nvSpPr>
          <p:cNvPr id="3" name="Rectangle 2"/>
          <p:cNvSpPr/>
          <p:nvPr/>
        </p:nvSpPr>
        <p:spPr>
          <a:xfrm>
            <a:off x="391633" y="5791200"/>
            <a:ext cx="11582400" cy="923330"/>
          </a:xfrm>
          <a:prstGeom prst="rect">
            <a:avLst/>
          </a:prstGeom>
        </p:spPr>
        <p:txBody>
          <a:bodyPr wrap="square">
            <a:spAutoFit/>
          </a:bodyPr>
          <a:lstStyle/>
          <a:p>
            <a:r>
              <a:rPr lang="en-US" dirty="0"/>
              <a:t>Gibson Catlett's 16-foot painting of the Sequoyah Hills development in Knoxville, Tennessee on display in Sequoyah Hills office (ca. 1925).</a:t>
            </a:r>
            <a:r>
              <a:rPr lang="en-US" i="1" dirty="0"/>
              <a:t> </a:t>
            </a:r>
            <a:r>
              <a:rPr lang="en-US" dirty="0">
                <a:hlinkClick r:id="rId4"/>
              </a:rPr>
              <a:t> </a:t>
            </a:r>
            <a:r>
              <a:rPr lang="en-US" i="1" dirty="0">
                <a:hlinkClick r:id="rId4"/>
              </a:rPr>
              <a:t>Sequoyah Hills office</a:t>
            </a:r>
            <a:r>
              <a:rPr lang="en-US" dirty="0">
                <a:hlinkClick r:id="rId4"/>
              </a:rPr>
              <a:t>, Image Number N-1036 </a:t>
            </a:r>
            <a:r>
              <a:rPr lang="en-US" dirty="0"/>
              <a:t>, Thompson Photograph Collection, C.M. McClung Historical Collection, Knox County, Tennessee Public Library. </a:t>
            </a:r>
          </a:p>
        </p:txBody>
      </p:sp>
    </p:spTree>
    <p:extLst>
      <p:ext uri="{BB962C8B-B14F-4D97-AF65-F5344CB8AC3E}">
        <p14:creationId xmlns:p14="http://schemas.microsoft.com/office/powerpoint/2010/main" val="4094863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0"/>
            <a:ext cx="9677400" cy="5977596"/>
          </a:xfrm>
          <a:prstGeom prst="rect">
            <a:avLst/>
          </a:prstGeom>
        </p:spPr>
      </p:pic>
      <p:sp>
        <p:nvSpPr>
          <p:cNvPr id="3" name="Rectangle 2"/>
          <p:cNvSpPr/>
          <p:nvPr/>
        </p:nvSpPr>
        <p:spPr>
          <a:xfrm>
            <a:off x="762000" y="6050252"/>
            <a:ext cx="11201400" cy="646331"/>
          </a:xfrm>
          <a:prstGeom prst="rect">
            <a:avLst/>
          </a:prstGeom>
        </p:spPr>
        <p:txBody>
          <a:bodyPr wrap="square">
            <a:spAutoFit/>
          </a:bodyPr>
          <a:lstStyle/>
          <a:p>
            <a:r>
              <a:rPr lang="en-US" dirty="0"/>
              <a:t>Thompson Brothers, photographer. 1926. </a:t>
            </a:r>
            <a:r>
              <a:rPr lang="en-US" i="1" dirty="0">
                <a:hlinkClick r:id="rId4"/>
              </a:rPr>
              <a:t>Sequoyah Hills</a:t>
            </a:r>
            <a:r>
              <a:rPr lang="en-US" dirty="0"/>
              <a:t>. Thompson Photograph Collection, C.M. McClung Historical Collection, Knox County Public Library. Image Number N-2034.</a:t>
            </a:r>
          </a:p>
        </p:txBody>
      </p:sp>
    </p:spTree>
    <p:extLst>
      <p:ext uri="{BB962C8B-B14F-4D97-AF65-F5344CB8AC3E}">
        <p14:creationId xmlns:p14="http://schemas.microsoft.com/office/powerpoint/2010/main" val="1206821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Texas and the Gulf Coast (1926-1927)</a:t>
            </a:r>
            <a:endParaRPr lang="en-US"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6952" t="49653" r="50341" b="5350"/>
          <a:stretch/>
        </p:blipFill>
        <p:spPr>
          <a:xfrm>
            <a:off x="4572000" y="1756953"/>
            <a:ext cx="6546744" cy="4415245"/>
          </a:xfrm>
          <a:prstGeom prst="rect">
            <a:avLst/>
          </a:prstGeom>
        </p:spPr>
      </p:pic>
      <p:pic>
        <p:nvPicPr>
          <p:cNvPr id="4" name="Picture 3"/>
          <p:cNvPicPr>
            <a:picLocks noChangeAspect="1"/>
          </p:cNvPicPr>
          <p:nvPr/>
        </p:nvPicPr>
        <p:blipFill>
          <a:blip r:embed="rId4"/>
          <a:stretch>
            <a:fillRect/>
          </a:stretch>
        </p:blipFill>
        <p:spPr>
          <a:xfrm>
            <a:off x="609600" y="1756954"/>
            <a:ext cx="3728693" cy="4415245"/>
          </a:xfrm>
          <a:prstGeom prst="rect">
            <a:avLst/>
          </a:prstGeom>
        </p:spPr>
      </p:pic>
      <p:sp>
        <p:nvSpPr>
          <p:cNvPr id="5" name="Rectangle 4"/>
          <p:cNvSpPr/>
          <p:nvPr/>
        </p:nvSpPr>
        <p:spPr>
          <a:xfrm>
            <a:off x="457200" y="6172198"/>
            <a:ext cx="4495800" cy="338554"/>
          </a:xfrm>
          <a:prstGeom prst="rect">
            <a:avLst/>
          </a:prstGeom>
        </p:spPr>
        <p:txBody>
          <a:bodyPr wrap="square">
            <a:spAutoFit/>
          </a:bodyPr>
          <a:lstStyle/>
          <a:p>
            <a:r>
              <a:rPr lang="en-US" sz="1600" i="1" dirty="0"/>
              <a:t>Amarillo Daily News </a:t>
            </a:r>
            <a:r>
              <a:rPr lang="en-US" sz="1600" dirty="0"/>
              <a:t>(1927, March 15)</a:t>
            </a:r>
          </a:p>
        </p:txBody>
      </p:sp>
      <p:sp>
        <p:nvSpPr>
          <p:cNvPr id="6" name="Rectangle 5"/>
          <p:cNvSpPr/>
          <p:nvPr/>
        </p:nvSpPr>
        <p:spPr>
          <a:xfrm>
            <a:off x="4490693" y="6141420"/>
            <a:ext cx="7701307" cy="369332"/>
          </a:xfrm>
          <a:prstGeom prst="rect">
            <a:avLst/>
          </a:prstGeom>
        </p:spPr>
        <p:txBody>
          <a:bodyPr wrap="square">
            <a:spAutoFit/>
          </a:bodyPr>
          <a:lstStyle/>
          <a:p>
            <a:r>
              <a:rPr lang="en-US" dirty="0"/>
              <a:t> </a:t>
            </a:r>
            <a:r>
              <a:rPr lang="en-US" sz="1600" dirty="0"/>
              <a:t>Day, Donald. </a:t>
            </a:r>
            <a:r>
              <a:rPr lang="en-US" sz="1600" i="1" dirty="0">
                <a:hlinkClick r:id="rId5"/>
              </a:rPr>
              <a:t>Big Country: Texas</a:t>
            </a:r>
            <a:r>
              <a:rPr lang="en-US" sz="1600" dirty="0"/>
              <a:t>. New York: </a:t>
            </a:r>
            <a:r>
              <a:rPr lang="en-US" sz="1600" dirty="0" err="1"/>
              <a:t>Duell</a:t>
            </a:r>
            <a:r>
              <a:rPr lang="en-US" sz="1600" dirty="0"/>
              <a:t>, Sloan &amp; Pearce, 1947.</a:t>
            </a:r>
          </a:p>
        </p:txBody>
      </p:sp>
    </p:spTree>
    <p:extLst>
      <p:ext uri="{BB962C8B-B14F-4D97-AF65-F5344CB8AC3E}">
        <p14:creationId xmlns:p14="http://schemas.microsoft.com/office/powerpoint/2010/main" val="957693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6724" t="2864" r="10655" b="4081"/>
          <a:stretch/>
        </p:blipFill>
        <p:spPr>
          <a:xfrm>
            <a:off x="9220200" y="220650"/>
            <a:ext cx="2895600" cy="570345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0"/>
            <a:ext cx="8915400" cy="5943600"/>
          </a:xfrm>
          <a:prstGeom prst="rect">
            <a:avLst/>
          </a:prstGeom>
        </p:spPr>
      </p:pic>
      <p:sp>
        <p:nvSpPr>
          <p:cNvPr id="6" name="Rectangle 5"/>
          <p:cNvSpPr/>
          <p:nvPr/>
        </p:nvSpPr>
        <p:spPr>
          <a:xfrm>
            <a:off x="381000" y="6019800"/>
            <a:ext cx="11430000" cy="646331"/>
          </a:xfrm>
          <a:prstGeom prst="rect">
            <a:avLst/>
          </a:prstGeom>
        </p:spPr>
        <p:txBody>
          <a:bodyPr wrap="square">
            <a:spAutoFit/>
          </a:bodyPr>
          <a:lstStyle/>
          <a:p>
            <a:r>
              <a:rPr lang="en-US" dirty="0"/>
              <a:t>Oakwood Memorial Park (High Point, NC) painting by Gibson Catlett Studios (ca. 1926) which indicated studios located in Chicago and San Antonio, Texas. Courtesy of High Point Museum, High Point, NC.</a:t>
            </a:r>
          </a:p>
        </p:txBody>
      </p:sp>
    </p:spTree>
    <p:extLst>
      <p:ext uri="{BB962C8B-B14F-4D97-AF65-F5344CB8AC3E}">
        <p14:creationId xmlns:p14="http://schemas.microsoft.com/office/powerpoint/2010/main" val="222629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The Last of Catlett’s Real Estate Landscape Paintings (1928-1930)</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362200"/>
            <a:ext cx="12192000" cy="2712965"/>
          </a:xfrm>
          <a:prstGeom prst="rect">
            <a:avLst/>
          </a:prstGeom>
        </p:spPr>
      </p:pic>
      <p:sp>
        <p:nvSpPr>
          <p:cNvPr id="8" name="Rectangle 7"/>
          <p:cNvSpPr/>
          <p:nvPr/>
        </p:nvSpPr>
        <p:spPr>
          <a:xfrm>
            <a:off x="609600" y="5562600"/>
            <a:ext cx="11391014" cy="923330"/>
          </a:xfrm>
          <a:prstGeom prst="rect">
            <a:avLst/>
          </a:prstGeom>
        </p:spPr>
        <p:txBody>
          <a:bodyPr wrap="square">
            <a:spAutoFit/>
          </a:bodyPr>
          <a:lstStyle/>
          <a:p>
            <a:r>
              <a:rPr lang="en-US" dirty="0"/>
              <a:t>Catlett, G. (1928). </a:t>
            </a:r>
            <a:r>
              <a:rPr lang="en-US" i="1" dirty="0"/>
              <a:t>City of Chicago, showing proposed development of 1933 World's fair ground and buildings</a:t>
            </a:r>
            <a:r>
              <a:rPr lang="en-US" dirty="0"/>
              <a:t> [photograph of painting]. UIC Special Collection (Century of Progress International Exposition [1933-1934 : Chicago, Ill.]). Series 1 -- Catlett, Gibson, ca. 1933-1934 Box 92 Folder 1-2781.</a:t>
            </a:r>
          </a:p>
        </p:txBody>
      </p:sp>
    </p:spTree>
    <p:extLst>
      <p:ext uri="{BB962C8B-B14F-4D97-AF65-F5344CB8AC3E}">
        <p14:creationId xmlns:p14="http://schemas.microsoft.com/office/powerpoint/2010/main" val="3342994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905000" y="1676400"/>
            <a:ext cx="7696200" cy="5025095"/>
          </a:xfrm>
          <a:prstGeom prst="rect">
            <a:avLst/>
          </a:prstGeom>
        </p:spPr>
      </p:pic>
      <p:sp>
        <p:nvSpPr>
          <p:cNvPr id="5" name="Title 4"/>
          <p:cNvSpPr>
            <a:spLocks noGrp="1"/>
          </p:cNvSpPr>
          <p:nvPr>
            <p:ph type="title"/>
          </p:nvPr>
        </p:nvSpPr>
        <p:spPr/>
        <p:txBody>
          <a:bodyPr/>
          <a:lstStyle/>
          <a:p>
            <a:r>
              <a:rPr lang="en-US" dirty="0"/>
              <a:t>Images of Selected Works by Topographic Artist and Businessman Gibson Catlett</a:t>
            </a:r>
          </a:p>
        </p:txBody>
      </p:sp>
      <p:sp>
        <p:nvSpPr>
          <p:cNvPr id="6" name="Rectangle 5"/>
          <p:cNvSpPr/>
          <p:nvPr/>
        </p:nvSpPr>
        <p:spPr>
          <a:xfrm>
            <a:off x="9704789" y="3727282"/>
            <a:ext cx="2458636" cy="923330"/>
          </a:xfrm>
          <a:prstGeom prst="rect">
            <a:avLst/>
          </a:prstGeom>
        </p:spPr>
        <p:txBody>
          <a:bodyPr wrap="square">
            <a:spAutoFit/>
          </a:bodyPr>
          <a:lstStyle/>
          <a:p>
            <a:r>
              <a:rPr lang="en-US" dirty="0">
                <a:hlinkClick r:id="rId4"/>
              </a:rPr>
              <a:t>Gibson Catlett's Real Estate Landscape Paintings</a:t>
            </a:r>
            <a:endParaRPr lang="en-US" dirty="0"/>
          </a:p>
        </p:txBody>
      </p:sp>
    </p:spTree>
    <p:extLst>
      <p:ext uri="{BB962C8B-B14F-4D97-AF65-F5344CB8AC3E}">
        <p14:creationId xmlns:p14="http://schemas.microsoft.com/office/powerpoint/2010/main" val="213955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ArcGIS “Story Maps”</a:t>
            </a:r>
          </a:p>
        </p:txBody>
      </p:sp>
      <p:sp>
        <p:nvSpPr>
          <p:cNvPr id="3" name="Content Placeholder 2"/>
          <p:cNvSpPr>
            <a:spLocks noGrp="1"/>
          </p:cNvSpPr>
          <p:nvPr>
            <p:ph idx="1"/>
          </p:nvPr>
        </p:nvSpPr>
        <p:spPr/>
        <p:txBody>
          <a:bodyPr/>
          <a:lstStyle/>
          <a:p>
            <a:r>
              <a:rPr lang="en-US" dirty="0">
                <a:hlinkClick r:id="rId3"/>
              </a:rPr>
              <a:t>Gibson Catlett (1866-1935)</a:t>
            </a:r>
            <a:endParaRPr lang="en-US" dirty="0"/>
          </a:p>
          <a:p>
            <a:pPr lvl="1"/>
            <a:r>
              <a:rPr lang="en-US" dirty="0"/>
              <a:t>Gibson Catlett was a prolific American artist who specialized </a:t>
            </a:r>
            <a:br>
              <a:rPr lang="en-US" dirty="0"/>
            </a:br>
            <a:r>
              <a:rPr lang="en-US" dirty="0"/>
              <a:t>in real estate landscape paintings used as advertisements.</a:t>
            </a:r>
          </a:p>
          <a:p>
            <a:r>
              <a:rPr lang="en-US" dirty="0">
                <a:hlinkClick r:id="rId4"/>
              </a:rPr>
              <a:t>Gibson Catlett's Real Estate Landscape Paintings</a:t>
            </a:r>
            <a:endParaRPr lang="en-US" dirty="0"/>
          </a:p>
          <a:p>
            <a:pPr lvl="2"/>
            <a:r>
              <a:rPr lang="en-US" dirty="0"/>
              <a:t>Images of selected works by topographic artist and businessman Gibson Catlett (1866-1935).</a:t>
            </a:r>
            <a:br>
              <a:rPr lang="en-US" dirty="0"/>
            </a:br>
            <a:endParaRPr lang="en-US" dirty="0"/>
          </a:p>
          <a:p>
            <a:r>
              <a:rPr lang="en-US" dirty="0">
                <a:hlinkClick r:id="rId5"/>
              </a:rPr>
              <a:t>H. M. (Harry Marriott) Burton</a:t>
            </a:r>
            <a:endParaRPr lang="en-US" dirty="0"/>
          </a:p>
          <a:p>
            <a:pPr lvl="1"/>
            <a:r>
              <a:rPr lang="en-US" dirty="0"/>
              <a:t>H. M. Burton was one of Calgary, Alberta's most prolific real estate artists during the city's real estate boom of the 1910s. </a:t>
            </a: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29600" y="152400"/>
            <a:ext cx="3800871" cy="2514600"/>
          </a:xfrm>
          <a:prstGeom prst="rect">
            <a:avLst/>
          </a:prstGeom>
        </p:spPr>
      </p:pic>
    </p:spTree>
    <p:extLst>
      <p:ext uri="{BB962C8B-B14F-4D97-AF65-F5344CB8AC3E}">
        <p14:creationId xmlns:p14="http://schemas.microsoft.com/office/powerpoint/2010/main" val="3102478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End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152400"/>
            <a:ext cx="8763000" cy="6572250"/>
          </a:xfrm>
          <a:prstGeom prst="rect">
            <a:avLst/>
          </a:prstGeom>
        </p:spPr>
      </p:pic>
    </p:spTree>
    <p:extLst>
      <p:ext uri="{BB962C8B-B14F-4D97-AF65-F5344CB8AC3E}">
        <p14:creationId xmlns:p14="http://schemas.microsoft.com/office/powerpoint/2010/main" val="58471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90800"/>
            <a:ext cx="11277600" cy="1145224"/>
          </a:xfrm>
        </p:spPr>
        <p:txBody>
          <a:bodyPr/>
          <a:lstStyle/>
          <a:p>
            <a:pPr algn="ctr"/>
            <a:r>
              <a:rPr lang="en-US" dirty="0"/>
              <a:t>Where is this painting now?</a:t>
            </a:r>
          </a:p>
        </p:txBody>
      </p:sp>
    </p:spTree>
    <p:extLst>
      <p:ext uri="{BB962C8B-B14F-4D97-AF65-F5344CB8AC3E}">
        <p14:creationId xmlns:p14="http://schemas.microsoft.com/office/powerpoint/2010/main" val="112775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University of Lethbridge Art Collection</a:t>
            </a:r>
          </a:p>
        </p:txBody>
      </p:sp>
      <p:pic>
        <p:nvPicPr>
          <p:cNvPr id="7170" name="Picture 2" descr="https://artgallery.uleth.ca/files/2021/10/AV105storage2005_10-co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510350"/>
            <a:ext cx="6598652" cy="494898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553200" y="6459339"/>
            <a:ext cx="5139548" cy="369332"/>
          </a:xfrm>
          <a:prstGeom prst="rect">
            <a:avLst/>
          </a:prstGeom>
        </p:spPr>
        <p:txBody>
          <a:bodyPr wrap="none">
            <a:spAutoFit/>
          </a:bodyPr>
          <a:lstStyle/>
          <a:p>
            <a:r>
              <a:rPr lang="en-US" dirty="0">
                <a:hlinkClick r:id="rId4"/>
              </a:rPr>
              <a:t>https://artgallery.uleth.ca/u-of-l-art-collection/</a:t>
            </a:r>
            <a:r>
              <a:rPr lang="en-US" dirty="0"/>
              <a:t> </a:t>
            </a:r>
          </a:p>
        </p:txBody>
      </p:sp>
      <p:pic>
        <p:nvPicPr>
          <p:cNvPr id="4" name="Picture 3"/>
          <p:cNvPicPr>
            <a:picLocks noChangeAspect="1"/>
          </p:cNvPicPr>
          <p:nvPr/>
        </p:nvPicPr>
        <p:blipFill>
          <a:blip r:embed="rId5"/>
          <a:stretch>
            <a:fillRect/>
          </a:stretch>
        </p:blipFill>
        <p:spPr>
          <a:xfrm>
            <a:off x="7543800" y="1510350"/>
            <a:ext cx="4429387" cy="4948989"/>
          </a:xfrm>
          <a:prstGeom prst="rect">
            <a:avLst/>
          </a:prstGeom>
        </p:spPr>
      </p:pic>
    </p:spTree>
    <p:extLst>
      <p:ext uri="{BB962C8B-B14F-4D97-AF65-F5344CB8AC3E}">
        <p14:creationId xmlns:p14="http://schemas.microsoft.com/office/powerpoint/2010/main" val="2159122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University of Lethbridge Art Vault (2018)</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1284684" y="2296716"/>
            <a:ext cx="4352925" cy="3264693"/>
          </a:xfr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5607050" y="1714499"/>
            <a:ext cx="5854701" cy="4391026"/>
          </a:xfrm>
          <a:prstGeom prst="rect">
            <a:avLst/>
          </a:prstGeom>
        </p:spPr>
      </p:pic>
    </p:spTree>
    <p:extLst>
      <p:ext uri="{BB962C8B-B14F-4D97-AF65-F5344CB8AC3E}">
        <p14:creationId xmlns:p14="http://schemas.microsoft.com/office/powerpoint/2010/main" val="298175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ITY SKETCH 16X9">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001123.potx" id="{55B65C5C-2110-41C9-9432-67D739EC5CFC}" vid="{FDE12540-4521-4F30-863D-D54DD2EE1C3B}"/>
    </a:ext>
  </a:extLst>
</a:theme>
</file>

<file path=ppt/theme/theme2.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335D613C33D3C4181AC4DA687EE70D2" ma:contentTypeVersion="14" ma:contentTypeDescription="Create a new document." ma:contentTypeScope="" ma:versionID="ceb3c4fa4240572b656c40a281f85560">
  <xsd:schema xmlns:xsd="http://www.w3.org/2001/XMLSchema" xmlns:xs="http://www.w3.org/2001/XMLSchema" xmlns:p="http://schemas.microsoft.com/office/2006/metadata/properties" xmlns:ns3="cd5a78d3-8f48-4312-9ead-02b4f36696ab" xmlns:ns4="e521eae8-690b-4bfb-a381-c317e03d641b" targetNamespace="http://schemas.microsoft.com/office/2006/metadata/properties" ma:root="true" ma:fieldsID="2383282674430793267d2afda46bf3b3" ns3:_="" ns4:_="">
    <xsd:import namespace="cd5a78d3-8f48-4312-9ead-02b4f36696ab"/>
    <xsd:import namespace="e521eae8-690b-4bfb-a381-c317e03d641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5a78d3-8f48-4312-9ead-02b4f36696a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21eae8-690b-4bfb-a381-c317e03d641b"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description=""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3502E0-38DC-4191-A765-729FDB5A88A4}">
  <ds:schemaRefs>
    <ds:schemaRef ds:uri="http://schemas.microsoft.com/sharepoint/v3/contenttype/forms"/>
  </ds:schemaRefs>
</ds:datastoreItem>
</file>

<file path=customXml/itemProps2.xml><?xml version="1.0" encoding="utf-8"?>
<ds:datastoreItem xmlns:ds="http://schemas.openxmlformats.org/officeDocument/2006/customXml" ds:itemID="{3AEE0556-7A28-4B40-8D93-9A887054C099}">
  <ds:schemaRefs>
    <ds:schemaRef ds:uri="http://schemas.microsoft.com/office/2006/documentManagement/types"/>
    <ds:schemaRef ds:uri="http://purl.org/dc/elements/1.1/"/>
    <ds:schemaRef ds:uri="http://purl.org/dc/dcmitype/"/>
    <ds:schemaRef ds:uri="http://www.w3.org/XML/1998/namespace"/>
    <ds:schemaRef ds:uri="http://schemas.microsoft.com/office/infopath/2007/PartnerControls"/>
    <ds:schemaRef ds:uri="http://schemas.microsoft.com/office/2006/metadata/properties"/>
    <ds:schemaRef ds:uri="http://purl.org/dc/terms/"/>
    <ds:schemaRef ds:uri="cd5a78d3-8f48-4312-9ead-02b4f36696ab"/>
    <ds:schemaRef ds:uri="http://schemas.openxmlformats.org/package/2006/metadata/core-properties"/>
    <ds:schemaRef ds:uri="e521eae8-690b-4bfb-a381-c317e03d641b"/>
  </ds:schemaRefs>
</ds:datastoreItem>
</file>

<file path=customXml/itemProps3.xml><?xml version="1.0" encoding="utf-8"?>
<ds:datastoreItem xmlns:ds="http://schemas.openxmlformats.org/officeDocument/2006/customXml" ds:itemID="{5B4AF1E7-165F-488C-A26C-668436FE9A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5a78d3-8f48-4312-9ead-02b4f36696ab"/>
    <ds:schemaRef ds:uri="e521eae8-690b-4bfb-a381-c317e03d641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Business office city sketch presentation background (widescreen)</Template>
  <TotalTime>28240</TotalTime>
  <Words>5312</Words>
  <Application>Microsoft Office PowerPoint</Application>
  <PresentationFormat>Widescreen</PresentationFormat>
  <Paragraphs>271</Paragraphs>
  <Slides>69</Slides>
  <Notes>69</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CITY SKETCH 16X9</vt:lpstr>
      <vt:lpstr>Gibson Catlett (1866-1935)</vt:lpstr>
      <vt:lpstr>Part I</vt:lpstr>
      <vt:lpstr>University of Lethbridge Archives (ca. 2001)</vt:lpstr>
      <vt:lpstr>Bird’s-Eye View of City of Lethbridge, 1912 </vt:lpstr>
      <vt:lpstr>PowerPoint Presentation</vt:lpstr>
      <vt:lpstr>PowerPoint Presentation</vt:lpstr>
      <vt:lpstr>Where is this painting now?</vt:lpstr>
      <vt:lpstr>The University of Lethbridge Art Collection</vt:lpstr>
      <vt:lpstr>University of Lethbridge Art Vault (2018)</vt:lpstr>
      <vt:lpstr>The Legend (2011, April)</vt:lpstr>
      <vt:lpstr>PowerPoint Presentation</vt:lpstr>
      <vt:lpstr>How did this painting end up at the U. of Lethbridge?</vt:lpstr>
      <vt:lpstr>Galt Museum Acquires Painting (1970)</vt:lpstr>
      <vt:lpstr>Donation to U. of Lethbridge, Lethbridge Herald (1971)</vt:lpstr>
      <vt:lpstr>Donation to U. of Lethbridge, Bulletin (1971)</vt:lpstr>
      <vt:lpstr>Arlington (renamed Plainsman) Hotel, 1st Ave. &amp; 3rd St. South</vt:lpstr>
      <vt:lpstr>Bridge Inn Hotel (Formerly Plainsman), 1st Ave. &amp; 3rd St. South</vt:lpstr>
      <vt:lpstr>Who painted the Bird’s-Eye View of Lethbridge? Why? </vt:lpstr>
      <vt:lpstr>Lethbridge Historical Society (1992)</vt:lpstr>
      <vt:lpstr>Lethbridge: A Centennial  History (1985)</vt:lpstr>
      <vt:lpstr>PowerPoint Presentation</vt:lpstr>
      <vt:lpstr>Real Estate Brochure (Galt Archives)</vt:lpstr>
      <vt:lpstr>Label on the Real Estate Brochure</vt:lpstr>
      <vt:lpstr>Lethbridge Herald  (1912, August 22)</vt:lpstr>
      <vt:lpstr>Gibson Catlett Studios, Calgary, Alberta (ca. 1910-1912)</vt:lpstr>
      <vt:lpstr>Lethbridge Historical Society Newsletter Article</vt:lpstr>
      <vt:lpstr>Part II</vt:lpstr>
      <vt:lpstr>What is the significance of a bird’s-eye view?</vt:lpstr>
      <vt:lpstr>Bird’s-Eye Views – John W. Reps</vt:lpstr>
      <vt:lpstr>Bird’s-Eye Views of Canadian Cities: An Exhibition of Panoramic Maps (1865-1905)</vt:lpstr>
      <vt:lpstr>Alberta’s Real Estate Boom</vt:lpstr>
      <vt:lpstr>Real Estate Landscape Paintings &amp; Advertisements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ACMLA Bulletin Article</vt:lpstr>
      <vt:lpstr>Part III</vt:lpstr>
      <vt:lpstr>The Life &amp; Work of Gibson Catlett (1866-1935)</vt:lpstr>
      <vt:lpstr>Early Career as a Newspaper Publisher-Advertiser (ca. 1893-1905)</vt:lpstr>
      <vt:lpstr>Real Estate Landscape Artist - Los Angeles, California (1906-1908)</vt:lpstr>
      <vt:lpstr>PowerPoint Presentation</vt:lpstr>
      <vt:lpstr>Map Artist For The Oregon-Washington Railroad &amp; Navigation Co. - Portland, Oregon (1909-1910)</vt:lpstr>
      <vt:lpstr>PowerPoint Presentation</vt:lpstr>
      <vt:lpstr>PowerPoint Presentation</vt:lpstr>
      <vt:lpstr>PowerPoint Presentation</vt:lpstr>
      <vt:lpstr>PowerPoint Presentation</vt:lpstr>
      <vt:lpstr>Painter of Cities for Railroads and Large Real Estate Operators – Canada (1910-1914)</vt:lpstr>
      <vt:lpstr>San Francisco, California &amp; the Panama-Pacific Exhibition (1915-1917)</vt:lpstr>
      <vt:lpstr>Establishment of Gibson Catlett Studios, Chicago (ca. 1919)</vt:lpstr>
      <vt:lpstr>Miami &amp; the Florida Real Estate Boom (1920-1926)</vt:lpstr>
      <vt:lpstr>PowerPoint Presentation</vt:lpstr>
      <vt:lpstr>PowerPoint Presentation</vt:lpstr>
      <vt:lpstr>PowerPoint Presentation</vt:lpstr>
      <vt:lpstr>PowerPoint Presentation</vt:lpstr>
      <vt:lpstr>Texas and the Gulf Coast (1926-1927)</vt:lpstr>
      <vt:lpstr>PowerPoint Presentation</vt:lpstr>
      <vt:lpstr>The Last of Catlett’s Real Estate Landscape Paintings (1928-1930)</vt:lpstr>
      <vt:lpstr>Images of Selected Works by Topographic Artist and Businessman Gibson Catlett</vt:lpstr>
      <vt:lpstr>ArcGIS “Story Maps”</vt:lpstr>
      <vt:lpstr>The End</vt:lpstr>
    </vt:vector>
  </TitlesOfParts>
  <Company>University of Lethbridge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Gibson Catlett</dc:title>
  <dc:creator>Stevens, Rhys</dc:creator>
  <cp:lastModifiedBy>Stevens, Rhys</cp:lastModifiedBy>
  <cp:revision>254</cp:revision>
  <dcterms:created xsi:type="dcterms:W3CDTF">2022-09-28T15:41:02Z</dcterms:created>
  <dcterms:modified xsi:type="dcterms:W3CDTF">2023-12-13T23:20:42Z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0x010100A335D613C33D3C4181AC4DA687EE70D2</vt:lpwstr>
  </property>
</Properties>
</file>