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1" r:id="rId14"/>
    <p:sldId id="272" r:id="rId15"/>
    <p:sldId id="273"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2" autoAdjust="0"/>
    <p:restoredTop sz="94660"/>
  </p:normalViewPr>
  <p:slideViewPr>
    <p:cSldViewPr snapToGrid="0">
      <p:cViewPr varScale="1">
        <p:scale>
          <a:sx n="82" d="100"/>
          <a:sy n="82" d="100"/>
        </p:scale>
        <p:origin x="490"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hite, Alyssa" userId="48be9359-80a6-4a32-9959-2e78ce9ed59d" providerId="ADAL" clId="{9817CACF-99F6-488D-A465-2763B7E1F9E9}"/>
    <pc:docChg chg="modSld">
      <pc:chgData name="White, Alyssa" userId="48be9359-80a6-4a32-9959-2e78ce9ed59d" providerId="ADAL" clId="{9817CACF-99F6-488D-A465-2763B7E1F9E9}" dt="2022-12-11T01:56:34.774" v="0" actId="20577"/>
      <pc:docMkLst>
        <pc:docMk/>
      </pc:docMkLst>
      <pc:sldChg chg="modSp mod">
        <pc:chgData name="White, Alyssa" userId="48be9359-80a6-4a32-9959-2e78ce9ed59d" providerId="ADAL" clId="{9817CACF-99F6-488D-A465-2763B7E1F9E9}" dt="2022-12-11T01:56:34.774" v="0" actId="20577"/>
        <pc:sldMkLst>
          <pc:docMk/>
          <pc:sldMk cId="109857222" sldId="256"/>
        </pc:sldMkLst>
        <pc:spChg chg="mod">
          <ac:chgData name="White, Alyssa" userId="48be9359-80a6-4a32-9959-2e78ce9ed59d" providerId="ADAL" clId="{9817CACF-99F6-488D-A465-2763B7E1F9E9}" dt="2022-12-11T01:56:34.774" v="0" actId="20577"/>
          <ac:spMkLst>
            <pc:docMk/>
            <pc:sldMk cId="109857222" sldId="256"/>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21AA77-400A-4F7A-98C4-61088D66118C}" type="doc">
      <dgm:prSet loTypeId="urn:microsoft.com/office/officeart/2005/8/layout/vList2" loCatId="list" qsTypeId="urn:microsoft.com/office/officeart/2005/8/quickstyle/simple2" qsCatId="simple" csTypeId="urn:microsoft.com/office/officeart/2005/8/colors/colorful1" csCatId="colorful"/>
      <dgm:spPr/>
      <dgm:t>
        <a:bodyPr/>
        <a:lstStyle/>
        <a:p>
          <a:endParaRPr lang="en-US"/>
        </a:p>
      </dgm:t>
    </dgm:pt>
    <dgm:pt modelId="{D4A510C3-43D7-4EA2-8DF8-A582C315404B}">
      <dgm:prSet/>
      <dgm:spPr/>
      <dgm:t>
        <a:bodyPr/>
        <a:lstStyle/>
        <a:p>
          <a:r>
            <a:rPr lang="en-US" dirty="0"/>
            <a:t>Had a difficult time wording the second search to fit exactly what I want to research</a:t>
          </a:r>
        </a:p>
      </dgm:t>
    </dgm:pt>
    <dgm:pt modelId="{6DFC13BB-0293-4CDE-AAD8-6D94F6C7FBF9}" type="parTrans" cxnId="{31C50F66-9E0A-4A71-B8A0-B03E662F7BB4}">
      <dgm:prSet/>
      <dgm:spPr/>
      <dgm:t>
        <a:bodyPr/>
        <a:lstStyle/>
        <a:p>
          <a:endParaRPr lang="en-US"/>
        </a:p>
      </dgm:t>
    </dgm:pt>
    <dgm:pt modelId="{0A1B6AF0-28E4-4278-AF62-BF8287CCF75E}" type="sibTrans" cxnId="{31C50F66-9E0A-4A71-B8A0-B03E662F7BB4}">
      <dgm:prSet/>
      <dgm:spPr/>
      <dgm:t>
        <a:bodyPr/>
        <a:lstStyle/>
        <a:p>
          <a:endParaRPr lang="en-US"/>
        </a:p>
      </dgm:t>
    </dgm:pt>
    <dgm:pt modelId="{5B3C2928-4889-4D88-810C-F02966F9CD9D}">
      <dgm:prSet/>
      <dgm:spPr/>
      <dgm:t>
        <a:bodyPr/>
        <a:lstStyle/>
        <a:p>
          <a:r>
            <a:rPr lang="en-US" dirty="0"/>
            <a:t>Not fitting the sort of academic resources that I am looking for – (</a:t>
          </a:r>
          <a:r>
            <a:rPr lang="en-US" b="1" dirty="0"/>
            <a:t>need to have the key words school curriculum?</a:t>
          </a:r>
          <a:r>
            <a:rPr lang="en-US" dirty="0"/>
            <a:t>)</a:t>
          </a:r>
        </a:p>
      </dgm:t>
    </dgm:pt>
    <dgm:pt modelId="{7066B42D-7E65-4ABB-A81A-5AE6AA02AB6E}" type="parTrans" cxnId="{4211D99C-4921-454D-9FBD-CC7A0A37132A}">
      <dgm:prSet/>
      <dgm:spPr/>
      <dgm:t>
        <a:bodyPr/>
        <a:lstStyle/>
        <a:p>
          <a:endParaRPr lang="en-US"/>
        </a:p>
      </dgm:t>
    </dgm:pt>
    <dgm:pt modelId="{658D44C1-0F2F-4013-9D43-7309E880F34B}" type="sibTrans" cxnId="{4211D99C-4921-454D-9FBD-CC7A0A37132A}">
      <dgm:prSet/>
      <dgm:spPr/>
      <dgm:t>
        <a:bodyPr/>
        <a:lstStyle/>
        <a:p>
          <a:endParaRPr lang="en-US"/>
        </a:p>
      </dgm:t>
    </dgm:pt>
    <dgm:pt modelId="{5D814DC7-2E94-4D2B-8A91-7C62B9028FDC}">
      <dgm:prSet/>
      <dgm:spPr/>
      <dgm:t>
        <a:bodyPr/>
        <a:lstStyle/>
        <a:p>
          <a:r>
            <a:rPr lang="en-US" dirty="0"/>
            <a:t>Resources are similar to original search</a:t>
          </a:r>
        </a:p>
      </dgm:t>
    </dgm:pt>
    <dgm:pt modelId="{C7968FF7-91DB-48F1-8F15-0C25DD60B188}" type="parTrans" cxnId="{EC7055D6-42E3-40CC-9B21-12A16C63A4E6}">
      <dgm:prSet/>
      <dgm:spPr/>
      <dgm:t>
        <a:bodyPr/>
        <a:lstStyle/>
        <a:p>
          <a:endParaRPr lang="en-US"/>
        </a:p>
      </dgm:t>
    </dgm:pt>
    <dgm:pt modelId="{CC606AC9-1100-46BE-B30B-E556472763BD}" type="sibTrans" cxnId="{EC7055D6-42E3-40CC-9B21-12A16C63A4E6}">
      <dgm:prSet/>
      <dgm:spPr/>
      <dgm:t>
        <a:bodyPr/>
        <a:lstStyle/>
        <a:p>
          <a:endParaRPr lang="en-US"/>
        </a:p>
      </dgm:t>
    </dgm:pt>
    <dgm:pt modelId="{7593A631-0302-4FA7-AC8F-E5629D945827}">
      <dgm:prSet/>
      <dgm:spPr/>
      <dgm:t>
        <a:bodyPr/>
        <a:lstStyle/>
        <a:p>
          <a:r>
            <a:rPr lang="en-US" dirty="0"/>
            <a:t>Went back to original website and observed how they are linking themselves to educational resources and teaching in schools</a:t>
          </a:r>
        </a:p>
      </dgm:t>
    </dgm:pt>
    <dgm:pt modelId="{D97E56A4-A50E-4D6A-A778-5DEF488E7A90}" type="parTrans" cxnId="{06A809FC-4D17-4D10-AA4F-0EF45DEFBA1C}">
      <dgm:prSet/>
      <dgm:spPr/>
      <dgm:t>
        <a:bodyPr/>
        <a:lstStyle/>
        <a:p>
          <a:endParaRPr lang="en-US"/>
        </a:p>
      </dgm:t>
    </dgm:pt>
    <dgm:pt modelId="{97DECA56-A463-477D-B803-444ECABCF307}" type="sibTrans" cxnId="{06A809FC-4D17-4D10-AA4F-0EF45DEFBA1C}">
      <dgm:prSet/>
      <dgm:spPr/>
      <dgm:t>
        <a:bodyPr/>
        <a:lstStyle/>
        <a:p>
          <a:endParaRPr lang="en-US"/>
        </a:p>
      </dgm:t>
    </dgm:pt>
    <dgm:pt modelId="{BBDF80F6-F6F7-4661-9D4C-A84542101A81}">
      <dgm:prSet/>
      <dgm:spPr/>
      <dgm:t>
        <a:bodyPr/>
        <a:lstStyle/>
        <a:p>
          <a:r>
            <a:rPr lang="en-US" dirty="0"/>
            <a:t>What exactly should I be researching and should I be using a specific database or key words about Metis culture - considered using pedagogy, modernity, and educational ethnography of the Metis</a:t>
          </a:r>
        </a:p>
      </dgm:t>
    </dgm:pt>
    <dgm:pt modelId="{31C19CD0-E92C-4478-83DE-F86EDAB1F46A}" type="parTrans" cxnId="{9D1E4844-85DE-4656-A20C-37A0BC6518B5}">
      <dgm:prSet/>
      <dgm:spPr/>
      <dgm:t>
        <a:bodyPr/>
        <a:lstStyle/>
        <a:p>
          <a:endParaRPr lang="en-US"/>
        </a:p>
      </dgm:t>
    </dgm:pt>
    <dgm:pt modelId="{544B6733-9121-41F6-8762-3AA856578F55}" type="sibTrans" cxnId="{9D1E4844-85DE-4656-A20C-37A0BC6518B5}">
      <dgm:prSet/>
      <dgm:spPr/>
      <dgm:t>
        <a:bodyPr/>
        <a:lstStyle/>
        <a:p>
          <a:endParaRPr lang="en-US"/>
        </a:p>
      </dgm:t>
    </dgm:pt>
    <dgm:pt modelId="{5CC1CFAD-CE7C-43D5-8559-546CEA1B5396}" type="pres">
      <dgm:prSet presAssocID="{C421AA77-400A-4F7A-98C4-61088D66118C}" presName="linear" presStyleCnt="0">
        <dgm:presLayoutVars>
          <dgm:animLvl val="lvl"/>
          <dgm:resizeHandles val="exact"/>
        </dgm:presLayoutVars>
      </dgm:prSet>
      <dgm:spPr/>
    </dgm:pt>
    <dgm:pt modelId="{0B169B0C-198F-4459-959C-71AA3BA5E36B}" type="pres">
      <dgm:prSet presAssocID="{D4A510C3-43D7-4EA2-8DF8-A582C315404B}" presName="parentText" presStyleLbl="node1" presStyleIdx="0" presStyleCnt="3">
        <dgm:presLayoutVars>
          <dgm:chMax val="0"/>
          <dgm:bulletEnabled val="1"/>
        </dgm:presLayoutVars>
      </dgm:prSet>
      <dgm:spPr/>
    </dgm:pt>
    <dgm:pt modelId="{481E77E2-1786-4080-BA62-5A7BAA8F3EF0}" type="pres">
      <dgm:prSet presAssocID="{0A1B6AF0-28E4-4278-AF62-BF8287CCF75E}" presName="spacer" presStyleCnt="0"/>
      <dgm:spPr/>
    </dgm:pt>
    <dgm:pt modelId="{F399C8EB-0292-4B06-9FDA-0422580FE155}" type="pres">
      <dgm:prSet presAssocID="{5B3C2928-4889-4D88-810C-F02966F9CD9D}" presName="parentText" presStyleLbl="node1" presStyleIdx="1" presStyleCnt="3">
        <dgm:presLayoutVars>
          <dgm:chMax val="0"/>
          <dgm:bulletEnabled val="1"/>
        </dgm:presLayoutVars>
      </dgm:prSet>
      <dgm:spPr/>
    </dgm:pt>
    <dgm:pt modelId="{E369D5C8-84F4-47DA-B1AC-1B6885B12900}" type="pres">
      <dgm:prSet presAssocID="{5B3C2928-4889-4D88-810C-F02966F9CD9D}" presName="childText" presStyleLbl="revTx" presStyleIdx="0" presStyleCnt="2">
        <dgm:presLayoutVars>
          <dgm:bulletEnabled val="1"/>
        </dgm:presLayoutVars>
      </dgm:prSet>
      <dgm:spPr/>
    </dgm:pt>
    <dgm:pt modelId="{4D0CD9DA-2205-41CF-8265-5A1C2BC152FD}" type="pres">
      <dgm:prSet presAssocID="{7593A631-0302-4FA7-AC8F-E5629D945827}" presName="parentText" presStyleLbl="node1" presStyleIdx="2" presStyleCnt="3">
        <dgm:presLayoutVars>
          <dgm:chMax val="0"/>
          <dgm:bulletEnabled val="1"/>
        </dgm:presLayoutVars>
      </dgm:prSet>
      <dgm:spPr/>
    </dgm:pt>
    <dgm:pt modelId="{00FCED23-9D6E-4D9B-A6CD-8F1849CBAF23}" type="pres">
      <dgm:prSet presAssocID="{7593A631-0302-4FA7-AC8F-E5629D945827}" presName="childText" presStyleLbl="revTx" presStyleIdx="1" presStyleCnt="2">
        <dgm:presLayoutVars>
          <dgm:bulletEnabled val="1"/>
        </dgm:presLayoutVars>
      </dgm:prSet>
      <dgm:spPr/>
    </dgm:pt>
  </dgm:ptLst>
  <dgm:cxnLst>
    <dgm:cxn modelId="{8FE6AC1E-F03D-4F51-9237-7900BC564BE9}" type="presOf" srcId="{5D814DC7-2E94-4D2B-8A91-7C62B9028FDC}" destId="{E369D5C8-84F4-47DA-B1AC-1B6885B12900}" srcOrd="0" destOrd="0" presId="urn:microsoft.com/office/officeart/2005/8/layout/vList2"/>
    <dgm:cxn modelId="{A1FE8F5D-2A24-41BF-B28E-1FB8D76877E4}" type="presOf" srcId="{D4A510C3-43D7-4EA2-8DF8-A582C315404B}" destId="{0B169B0C-198F-4459-959C-71AA3BA5E36B}" srcOrd="0" destOrd="0" presId="urn:microsoft.com/office/officeart/2005/8/layout/vList2"/>
    <dgm:cxn modelId="{6831E162-C181-4066-A841-5872D40D6868}" type="presOf" srcId="{BBDF80F6-F6F7-4661-9D4C-A84542101A81}" destId="{00FCED23-9D6E-4D9B-A6CD-8F1849CBAF23}" srcOrd="0" destOrd="0" presId="urn:microsoft.com/office/officeart/2005/8/layout/vList2"/>
    <dgm:cxn modelId="{9D1E4844-85DE-4656-A20C-37A0BC6518B5}" srcId="{7593A631-0302-4FA7-AC8F-E5629D945827}" destId="{BBDF80F6-F6F7-4661-9D4C-A84542101A81}" srcOrd="0" destOrd="0" parTransId="{31C19CD0-E92C-4478-83DE-F86EDAB1F46A}" sibTransId="{544B6733-9121-41F6-8762-3AA856578F55}"/>
    <dgm:cxn modelId="{31C50F66-9E0A-4A71-B8A0-B03E662F7BB4}" srcId="{C421AA77-400A-4F7A-98C4-61088D66118C}" destId="{D4A510C3-43D7-4EA2-8DF8-A582C315404B}" srcOrd="0" destOrd="0" parTransId="{6DFC13BB-0293-4CDE-AAD8-6D94F6C7FBF9}" sibTransId="{0A1B6AF0-28E4-4278-AF62-BF8287CCF75E}"/>
    <dgm:cxn modelId="{7788596C-EBD9-4EFA-BD71-C74DE88A6E18}" type="presOf" srcId="{5B3C2928-4889-4D88-810C-F02966F9CD9D}" destId="{F399C8EB-0292-4B06-9FDA-0422580FE155}" srcOrd="0" destOrd="0" presId="urn:microsoft.com/office/officeart/2005/8/layout/vList2"/>
    <dgm:cxn modelId="{8598847C-C0FA-4494-BC83-6D6D9FB9697D}" type="presOf" srcId="{7593A631-0302-4FA7-AC8F-E5629D945827}" destId="{4D0CD9DA-2205-41CF-8265-5A1C2BC152FD}" srcOrd="0" destOrd="0" presId="urn:microsoft.com/office/officeart/2005/8/layout/vList2"/>
    <dgm:cxn modelId="{4211D99C-4921-454D-9FBD-CC7A0A37132A}" srcId="{C421AA77-400A-4F7A-98C4-61088D66118C}" destId="{5B3C2928-4889-4D88-810C-F02966F9CD9D}" srcOrd="1" destOrd="0" parTransId="{7066B42D-7E65-4ABB-A81A-5AE6AA02AB6E}" sibTransId="{658D44C1-0F2F-4013-9D43-7309E880F34B}"/>
    <dgm:cxn modelId="{A862E5A2-107D-4826-8BC3-DD910E32B425}" type="presOf" srcId="{C421AA77-400A-4F7A-98C4-61088D66118C}" destId="{5CC1CFAD-CE7C-43D5-8559-546CEA1B5396}" srcOrd="0" destOrd="0" presId="urn:microsoft.com/office/officeart/2005/8/layout/vList2"/>
    <dgm:cxn modelId="{EC7055D6-42E3-40CC-9B21-12A16C63A4E6}" srcId="{5B3C2928-4889-4D88-810C-F02966F9CD9D}" destId="{5D814DC7-2E94-4D2B-8A91-7C62B9028FDC}" srcOrd="0" destOrd="0" parTransId="{C7968FF7-91DB-48F1-8F15-0C25DD60B188}" sibTransId="{CC606AC9-1100-46BE-B30B-E556472763BD}"/>
    <dgm:cxn modelId="{06A809FC-4D17-4D10-AA4F-0EF45DEFBA1C}" srcId="{C421AA77-400A-4F7A-98C4-61088D66118C}" destId="{7593A631-0302-4FA7-AC8F-E5629D945827}" srcOrd="2" destOrd="0" parTransId="{D97E56A4-A50E-4D6A-A778-5DEF488E7A90}" sibTransId="{97DECA56-A463-477D-B803-444ECABCF307}"/>
    <dgm:cxn modelId="{BC3847C5-53AB-4D04-91DF-DD47DEDB8020}" type="presParOf" srcId="{5CC1CFAD-CE7C-43D5-8559-546CEA1B5396}" destId="{0B169B0C-198F-4459-959C-71AA3BA5E36B}" srcOrd="0" destOrd="0" presId="urn:microsoft.com/office/officeart/2005/8/layout/vList2"/>
    <dgm:cxn modelId="{3187DBD0-BDEC-4966-92DC-4457E0BA9216}" type="presParOf" srcId="{5CC1CFAD-CE7C-43D5-8559-546CEA1B5396}" destId="{481E77E2-1786-4080-BA62-5A7BAA8F3EF0}" srcOrd="1" destOrd="0" presId="urn:microsoft.com/office/officeart/2005/8/layout/vList2"/>
    <dgm:cxn modelId="{F21D2295-301E-45DB-BDAD-FA6BB1AAD88D}" type="presParOf" srcId="{5CC1CFAD-CE7C-43D5-8559-546CEA1B5396}" destId="{F399C8EB-0292-4B06-9FDA-0422580FE155}" srcOrd="2" destOrd="0" presId="urn:microsoft.com/office/officeart/2005/8/layout/vList2"/>
    <dgm:cxn modelId="{CB5E4DD6-4B7E-4A65-9EBC-B22EBDBA0B5C}" type="presParOf" srcId="{5CC1CFAD-CE7C-43D5-8559-546CEA1B5396}" destId="{E369D5C8-84F4-47DA-B1AC-1B6885B12900}" srcOrd="3" destOrd="0" presId="urn:microsoft.com/office/officeart/2005/8/layout/vList2"/>
    <dgm:cxn modelId="{56206622-40CC-4612-825C-0747515B5228}" type="presParOf" srcId="{5CC1CFAD-CE7C-43D5-8559-546CEA1B5396}" destId="{4D0CD9DA-2205-41CF-8265-5A1C2BC152FD}" srcOrd="4" destOrd="0" presId="urn:microsoft.com/office/officeart/2005/8/layout/vList2"/>
    <dgm:cxn modelId="{56B2A329-5C53-4D44-9B3C-CE59AB454F92}" type="presParOf" srcId="{5CC1CFAD-CE7C-43D5-8559-546CEA1B5396}" destId="{00FCED23-9D6E-4D9B-A6CD-8F1849CBAF23}"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F89AFD-3A90-4553-B38A-92131E0CE608}"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A6FE4FF-BDD7-45D9-A9CB-F91AB346C3D1}">
      <dgm:prSet/>
      <dgm:spPr/>
      <dgm:t>
        <a:bodyPr/>
        <a:lstStyle/>
        <a:p>
          <a:r>
            <a:rPr lang="en-US" b="1" dirty="0"/>
            <a:t>Articles I tried to access through the </a:t>
          </a:r>
          <a:r>
            <a:rPr lang="en-US" b="1" dirty="0" err="1"/>
            <a:t>ULeth</a:t>
          </a:r>
          <a:r>
            <a:rPr lang="en-US" b="1" dirty="0"/>
            <a:t> Library:</a:t>
          </a:r>
        </a:p>
      </dgm:t>
    </dgm:pt>
    <dgm:pt modelId="{2AF025F2-FD38-4CBB-9B3D-0D85B1FE5874}" type="parTrans" cxnId="{F2B1F4FE-C58E-4265-AAFA-C256FA204BEF}">
      <dgm:prSet/>
      <dgm:spPr/>
      <dgm:t>
        <a:bodyPr/>
        <a:lstStyle/>
        <a:p>
          <a:endParaRPr lang="en-US"/>
        </a:p>
      </dgm:t>
    </dgm:pt>
    <dgm:pt modelId="{63468970-0EC3-43F8-83DC-586A74D910AE}" type="sibTrans" cxnId="{F2B1F4FE-C58E-4265-AAFA-C256FA204BEF}">
      <dgm:prSet/>
      <dgm:spPr/>
      <dgm:t>
        <a:bodyPr/>
        <a:lstStyle/>
        <a:p>
          <a:endParaRPr lang="en-US"/>
        </a:p>
      </dgm:t>
    </dgm:pt>
    <dgm:pt modelId="{3DCF8854-5F4B-42E1-82CA-238863128107}">
      <dgm:prSet/>
      <dgm:spPr/>
      <dgm:t>
        <a:bodyPr/>
        <a:lstStyle/>
        <a:p>
          <a:r>
            <a:rPr lang="en-US" dirty="0"/>
            <a:t>"Metis families: Study Paper"</a:t>
          </a:r>
        </a:p>
      </dgm:t>
    </dgm:pt>
    <dgm:pt modelId="{0B85394F-6578-42A6-A467-5D2C97387555}" type="parTrans" cxnId="{5DADFDF7-ACA9-41B4-8C65-1B5361619F57}">
      <dgm:prSet/>
      <dgm:spPr/>
      <dgm:t>
        <a:bodyPr/>
        <a:lstStyle/>
        <a:p>
          <a:endParaRPr lang="en-US"/>
        </a:p>
      </dgm:t>
    </dgm:pt>
    <dgm:pt modelId="{6E4E53C7-F6A7-4B10-9552-264B52C01985}" type="sibTrans" cxnId="{5DADFDF7-ACA9-41B4-8C65-1B5361619F57}">
      <dgm:prSet/>
      <dgm:spPr/>
      <dgm:t>
        <a:bodyPr/>
        <a:lstStyle/>
        <a:p>
          <a:endParaRPr lang="en-US"/>
        </a:p>
      </dgm:t>
    </dgm:pt>
    <dgm:pt modelId="{8C13207E-D67F-4F62-9B23-A3E4AB642AF6}">
      <dgm:prSet/>
      <dgm:spPr/>
      <dgm:t>
        <a:bodyPr/>
        <a:lstStyle/>
        <a:p>
          <a:pPr rtl="0"/>
          <a:r>
            <a:rPr lang="en-US" dirty="0">
              <a:latin typeface="Calibri Light" panose="020F0302020204030204"/>
            </a:rPr>
            <a:t>Every resource was unavailable. The</a:t>
          </a:r>
          <a:r>
            <a:rPr lang="en-US" dirty="0"/>
            <a:t> difficulty of trying to find relevant papers or articles that reference the Metis and the connection to education in schools is difficult – is culture and storytelling something that is not researched or implemented? How am I able to find a resource that connects to the website and its direct teachings in a classroom in an article alone?</a:t>
          </a:r>
        </a:p>
      </dgm:t>
    </dgm:pt>
    <dgm:pt modelId="{F6CAF330-D776-4D5C-9FBE-EC046E4DBC86}" type="parTrans" cxnId="{746A40EA-1F4F-41D5-9928-2F016EF11ABF}">
      <dgm:prSet/>
      <dgm:spPr/>
      <dgm:t>
        <a:bodyPr/>
        <a:lstStyle/>
        <a:p>
          <a:endParaRPr lang="en-US"/>
        </a:p>
      </dgm:t>
    </dgm:pt>
    <dgm:pt modelId="{A9155D9E-FE0E-4377-85FE-0CBDFA320C5E}" type="sibTrans" cxnId="{746A40EA-1F4F-41D5-9928-2F016EF11ABF}">
      <dgm:prSet/>
      <dgm:spPr/>
      <dgm:t>
        <a:bodyPr/>
        <a:lstStyle/>
        <a:p>
          <a:endParaRPr lang="en-US"/>
        </a:p>
      </dgm:t>
    </dgm:pt>
    <dgm:pt modelId="{2453D946-311F-4199-A935-425E1854B168}">
      <dgm:prSet phldr="0"/>
      <dgm:spPr/>
      <dgm:t>
        <a:bodyPr/>
        <a:lstStyle/>
        <a:p>
          <a:pPr rtl="0"/>
          <a:r>
            <a:rPr lang="en-US" dirty="0"/>
            <a:t>"Metis History Will Gain Importance in School Systems"</a:t>
          </a:r>
        </a:p>
      </dgm:t>
    </dgm:pt>
    <dgm:pt modelId="{FDA6D444-043B-499F-9BF2-2F069F67DA96}" type="parTrans" cxnId="{5722FE3B-0239-447C-AA17-30B63A39879C}">
      <dgm:prSet/>
      <dgm:spPr/>
    </dgm:pt>
    <dgm:pt modelId="{DFD24F60-0BE1-4573-B3FD-20F6CAC740C0}" type="sibTrans" cxnId="{5722FE3B-0239-447C-AA17-30B63A39879C}">
      <dgm:prSet/>
      <dgm:spPr/>
      <dgm:t>
        <a:bodyPr/>
        <a:lstStyle/>
        <a:p>
          <a:endParaRPr lang="en-US"/>
        </a:p>
      </dgm:t>
    </dgm:pt>
    <dgm:pt modelId="{59F51641-0620-4E22-91E5-594905FCF4CB}">
      <dgm:prSet phldr="0"/>
      <dgm:spPr/>
      <dgm:t>
        <a:bodyPr/>
        <a:lstStyle/>
        <a:p>
          <a:r>
            <a:rPr lang="en-US" dirty="0"/>
            <a:t>"Louis Riel and Metis Literature"</a:t>
          </a:r>
        </a:p>
      </dgm:t>
    </dgm:pt>
    <dgm:pt modelId="{3BF34D95-4BCE-40D5-9B00-B8D7C2590211}" type="parTrans" cxnId="{E7003EEC-F656-4D32-879F-9293C98EA0F2}">
      <dgm:prSet/>
      <dgm:spPr/>
    </dgm:pt>
    <dgm:pt modelId="{EE356B22-ED6E-4A33-835C-9F5A31CE43BB}" type="sibTrans" cxnId="{E7003EEC-F656-4D32-879F-9293C98EA0F2}">
      <dgm:prSet/>
      <dgm:spPr/>
    </dgm:pt>
    <dgm:pt modelId="{A4CFF067-07BD-4B43-A545-E585FE7CD2DA}" type="pres">
      <dgm:prSet presAssocID="{B7F89AFD-3A90-4553-B38A-92131E0CE608}" presName="linear" presStyleCnt="0">
        <dgm:presLayoutVars>
          <dgm:animLvl val="lvl"/>
          <dgm:resizeHandles val="exact"/>
        </dgm:presLayoutVars>
      </dgm:prSet>
      <dgm:spPr/>
    </dgm:pt>
    <dgm:pt modelId="{8ACD8DC2-12BB-4185-B481-2CECA7AADC5F}" type="pres">
      <dgm:prSet presAssocID="{7A6FE4FF-BDD7-45D9-A9CB-F91AB346C3D1}" presName="parentText" presStyleLbl="node1" presStyleIdx="0" presStyleCnt="5">
        <dgm:presLayoutVars>
          <dgm:chMax val="0"/>
          <dgm:bulletEnabled val="1"/>
        </dgm:presLayoutVars>
      </dgm:prSet>
      <dgm:spPr/>
    </dgm:pt>
    <dgm:pt modelId="{0689AB1E-3C70-45E3-9256-462D473EA0CE}" type="pres">
      <dgm:prSet presAssocID="{63468970-0EC3-43F8-83DC-586A74D910AE}" presName="spacer" presStyleCnt="0"/>
      <dgm:spPr/>
    </dgm:pt>
    <dgm:pt modelId="{D8DBC164-5777-4927-885D-CB05E125B811}" type="pres">
      <dgm:prSet presAssocID="{2453D946-311F-4199-A935-425E1854B168}" presName="parentText" presStyleLbl="node1" presStyleIdx="1" presStyleCnt="5">
        <dgm:presLayoutVars>
          <dgm:chMax val="0"/>
          <dgm:bulletEnabled val="1"/>
        </dgm:presLayoutVars>
      </dgm:prSet>
      <dgm:spPr/>
    </dgm:pt>
    <dgm:pt modelId="{8AE2BD24-5DFD-4BDC-9513-1AD809209301}" type="pres">
      <dgm:prSet presAssocID="{DFD24F60-0BE1-4573-B3FD-20F6CAC740C0}" presName="spacer" presStyleCnt="0"/>
      <dgm:spPr/>
    </dgm:pt>
    <dgm:pt modelId="{8AEFEEC5-3FA3-4DC7-8B20-37E95FF079AB}" type="pres">
      <dgm:prSet presAssocID="{59F51641-0620-4E22-91E5-594905FCF4CB}" presName="parentText" presStyleLbl="node1" presStyleIdx="2" presStyleCnt="5">
        <dgm:presLayoutVars>
          <dgm:chMax val="0"/>
          <dgm:bulletEnabled val="1"/>
        </dgm:presLayoutVars>
      </dgm:prSet>
      <dgm:spPr/>
    </dgm:pt>
    <dgm:pt modelId="{31531D95-F567-4561-9A27-69437C14C12E}" type="pres">
      <dgm:prSet presAssocID="{EE356B22-ED6E-4A33-835C-9F5A31CE43BB}" presName="spacer" presStyleCnt="0"/>
      <dgm:spPr/>
    </dgm:pt>
    <dgm:pt modelId="{C58B1640-D4CC-45EF-8F9F-4F400F50B0EF}" type="pres">
      <dgm:prSet presAssocID="{3DCF8854-5F4B-42E1-82CA-238863128107}" presName="parentText" presStyleLbl="node1" presStyleIdx="3" presStyleCnt="5">
        <dgm:presLayoutVars>
          <dgm:chMax val="0"/>
          <dgm:bulletEnabled val="1"/>
        </dgm:presLayoutVars>
      </dgm:prSet>
      <dgm:spPr/>
    </dgm:pt>
    <dgm:pt modelId="{C6B179DD-E2C9-40AC-A7CD-257BFBCFCA98}" type="pres">
      <dgm:prSet presAssocID="{6E4E53C7-F6A7-4B10-9552-264B52C01985}" presName="spacer" presStyleCnt="0"/>
      <dgm:spPr/>
    </dgm:pt>
    <dgm:pt modelId="{3964273B-127B-40F0-B83F-98AEE599C1DC}" type="pres">
      <dgm:prSet presAssocID="{8C13207E-D67F-4F62-9B23-A3E4AB642AF6}" presName="parentText" presStyleLbl="node1" presStyleIdx="4" presStyleCnt="5">
        <dgm:presLayoutVars>
          <dgm:chMax val="0"/>
          <dgm:bulletEnabled val="1"/>
        </dgm:presLayoutVars>
      </dgm:prSet>
      <dgm:spPr/>
    </dgm:pt>
  </dgm:ptLst>
  <dgm:cxnLst>
    <dgm:cxn modelId="{720E9B22-05A1-4846-90AB-2BFC18BE9E58}" type="presOf" srcId="{8C13207E-D67F-4F62-9B23-A3E4AB642AF6}" destId="{3964273B-127B-40F0-B83F-98AEE599C1DC}" srcOrd="0" destOrd="0" presId="urn:microsoft.com/office/officeart/2005/8/layout/vList2"/>
    <dgm:cxn modelId="{11668B39-C51D-4850-99B9-085EB4268F01}" type="presOf" srcId="{7A6FE4FF-BDD7-45D9-A9CB-F91AB346C3D1}" destId="{8ACD8DC2-12BB-4185-B481-2CECA7AADC5F}" srcOrd="0" destOrd="0" presId="urn:microsoft.com/office/officeart/2005/8/layout/vList2"/>
    <dgm:cxn modelId="{5722FE3B-0239-447C-AA17-30B63A39879C}" srcId="{B7F89AFD-3A90-4553-B38A-92131E0CE608}" destId="{2453D946-311F-4199-A935-425E1854B168}" srcOrd="1" destOrd="0" parTransId="{FDA6D444-043B-499F-9BF2-2F069F67DA96}" sibTransId="{DFD24F60-0BE1-4573-B3FD-20F6CAC740C0}"/>
    <dgm:cxn modelId="{A5C2F04A-8214-423A-8BE2-E1641B7789AD}" type="presOf" srcId="{59F51641-0620-4E22-91E5-594905FCF4CB}" destId="{8AEFEEC5-3FA3-4DC7-8B20-37E95FF079AB}" srcOrd="0" destOrd="0" presId="urn:microsoft.com/office/officeart/2005/8/layout/vList2"/>
    <dgm:cxn modelId="{4D6E8FDE-DDD4-48D4-BAC5-A31C1E1C0865}" type="presOf" srcId="{3DCF8854-5F4B-42E1-82CA-238863128107}" destId="{C58B1640-D4CC-45EF-8F9F-4F400F50B0EF}" srcOrd="0" destOrd="0" presId="urn:microsoft.com/office/officeart/2005/8/layout/vList2"/>
    <dgm:cxn modelId="{746A40EA-1F4F-41D5-9928-2F016EF11ABF}" srcId="{B7F89AFD-3A90-4553-B38A-92131E0CE608}" destId="{8C13207E-D67F-4F62-9B23-A3E4AB642AF6}" srcOrd="4" destOrd="0" parTransId="{F6CAF330-D776-4D5C-9FBE-EC046E4DBC86}" sibTransId="{A9155D9E-FE0E-4377-85FE-0CBDFA320C5E}"/>
    <dgm:cxn modelId="{ACD01EEC-58AF-4598-B136-B10E46FEA1D8}" type="presOf" srcId="{B7F89AFD-3A90-4553-B38A-92131E0CE608}" destId="{A4CFF067-07BD-4B43-A545-E585FE7CD2DA}" srcOrd="0" destOrd="0" presId="urn:microsoft.com/office/officeart/2005/8/layout/vList2"/>
    <dgm:cxn modelId="{E7003EEC-F656-4D32-879F-9293C98EA0F2}" srcId="{B7F89AFD-3A90-4553-B38A-92131E0CE608}" destId="{59F51641-0620-4E22-91E5-594905FCF4CB}" srcOrd="2" destOrd="0" parTransId="{3BF34D95-4BCE-40D5-9B00-B8D7C2590211}" sibTransId="{EE356B22-ED6E-4A33-835C-9F5A31CE43BB}"/>
    <dgm:cxn modelId="{22467AF7-99AF-4BB1-8344-978BEEEAAFAF}" type="presOf" srcId="{2453D946-311F-4199-A935-425E1854B168}" destId="{D8DBC164-5777-4927-885D-CB05E125B811}" srcOrd="0" destOrd="0" presId="urn:microsoft.com/office/officeart/2005/8/layout/vList2"/>
    <dgm:cxn modelId="{5DADFDF7-ACA9-41B4-8C65-1B5361619F57}" srcId="{B7F89AFD-3A90-4553-B38A-92131E0CE608}" destId="{3DCF8854-5F4B-42E1-82CA-238863128107}" srcOrd="3" destOrd="0" parTransId="{0B85394F-6578-42A6-A467-5D2C97387555}" sibTransId="{6E4E53C7-F6A7-4B10-9552-264B52C01985}"/>
    <dgm:cxn modelId="{F2B1F4FE-C58E-4265-AAFA-C256FA204BEF}" srcId="{B7F89AFD-3A90-4553-B38A-92131E0CE608}" destId="{7A6FE4FF-BDD7-45D9-A9CB-F91AB346C3D1}" srcOrd="0" destOrd="0" parTransId="{2AF025F2-FD38-4CBB-9B3D-0D85B1FE5874}" sibTransId="{63468970-0EC3-43F8-83DC-586A74D910AE}"/>
    <dgm:cxn modelId="{8592F9FD-B34A-4CE6-83D5-EC0B4C50FAAF}" type="presParOf" srcId="{A4CFF067-07BD-4B43-A545-E585FE7CD2DA}" destId="{8ACD8DC2-12BB-4185-B481-2CECA7AADC5F}" srcOrd="0" destOrd="0" presId="urn:microsoft.com/office/officeart/2005/8/layout/vList2"/>
    <dgm:cxn modelId="{8C13C659-E04C-48F7-B528-DAC6A14CE9A9}" type="presParOf" srcId="{A4CFF067-07BD-4B43-A545-E585FE7CD2DA}" destId="{0689AB1E-3C70-45E3-9256-462D473EA0CE}" srcOrd="1" destOrd="0" presId="urn:microsoft.com/office/officeart/2005/8/layout/vList2"/>
    <dgm:cxn modelId="{36498817-805B-4B74-9E06-20F62B2B4E46}" type="presParOf" srcId="{A4CFF067-07BD-4B43-A545-E585FE7CD2DA}" destId="{D8DBC164-5777-4927-885D-CB05E125B811}" srcOrd="2" destOrd="0" presId="urn:microsoft.com/office/officeart/2005/8/layout/vList2"/>
    <dgm:cxn modelId="{DA3F232A-E954-4FAA-B74A-183C328ECC05}" type="presParOf" srcId="{A4CFF067-07BD-4B43-A545-E585FE7CD2DA}" destId="{8AE2BD24-5DFD-4BDC-9513-1AD809209301}" srcOrd="3" destOrd="0" presId="urn:microsoft.com/office/officeart/2005/8/layout/vList2"/>
    <dgm:cxn modelId="{4D1E576B-35B8-4731-B2B4-93A6013B3706}" type="presParOf" srcId="{A4CFF067-07BD-4B43-A545-E585FE7CD2DA}" destId="{8AEFEEC5-3FA3-4DC7-8B20-37E95FF079AB}" srcOrd="4" destOrd="0" presId="urn:microsoft.com/office/officeart/2005/8/layout/vList2"/>
    <dgm:cxn modelId="{21FA9942-3CCA-45DD-93CE-4A1627E80A07}" type="presParOf" srcId="{A4CFF067-07BD-4B43-A545-E585FE7CD2DA}" destId="{31531D95-F567-4561-9A27-69437C14C12E}" srcOrd="5" destOrd="0" presId="urn:microsoft.com/office/officeart/2005/8/layout/vList2"/>
    <dgm:cxn modelId="{4E0BF388-4120-4717-A8CE-E7FD7966E8B6}" type="presParOf" srcId="{A4CFF067-07BD-4B43-A545-E585FE7CD2DA}" destId="{C58B1640-D4CC-45EF-8F9F-4F400F50B0EF}" srcOrd="6" destOrd="0" presId="urn:microsoft.com/office/officeart/2005/8/layout/vList2"/>
    <dgm:cxn modelId="{2B775DD6-1F68-418B-9F55-F4556D338B8D}" type="presParOf" srcId="{A4CFF067-07BD-4B43-A545-E585FE7CD2DA}" destId="{C6B179DD-E2C9-40AC-A7CD-257BFBCFCA98}" srcOrd="7" destOrd="0" presId="urn:microsoft.com/office/officeart/2005/8/layout/vList2"/>
    <dgm:cxn modelId="{26F3E737-AD23-492B-84B8-630A92F1AF5C}" type="presParOf" srcId="{A4CFF067-07BD-4B43-A545-E585FE7CD2DA}" destId="{3964273B-127B-40F0-B83F-98AEE599C1DC}"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169B0C-198F-4459-959C-71AA3BA5E36B}">
      <dsp:nvSpPr>
        <dsp:cNvPr id="0" name=""/>
        <dsp:cNvSpPr/>
      </dsp:nvSpPr>
      <dsp:spPr>
        <a:xfrm>
          <a:off x="0" y="385771"/>
          <a:ext cx="6002110" cy="67626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Had a difficult time wording the second search to fit exactly what I want to research</a:t>
          </a:r>
        </a:p>
      </dsp:txBody>
      <dsp:txXfrm>
        <a:off x="33012" y="418783"/>
        <a:ext cx="5936086" cy="610236"/>
      </dsp:txXfrm>
    </dsp:sp>
    <dsp:sp modelId="{F399C8EB-0292-4B06-9FDA-0422580FE155}">
      <dsp:nvSpPr>
        <dsp:cNvPr id="0" name=""/>
        <dsp:cNvSpPr/>
      </dsp:nvSpPr>
      <dsp:spPr>
        <a:xfrm>
          <a:off x="0" y="1110991"/>
          <a:ext cx="6002110" cy="67626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Not fitting the sort of academic resources that I am looking for – (</a:t>
          </a:r>
          <a:r>
            <a:rPr lang="en-US" sz="1700" b="1" kern="1200" dirty="0"/>
            <a:t>need to have the key words school curriculum?</a:t>
          </a:r>
          <a:r>
            <a:rPr lang="en-US" sz="1700" kern="1200" dirty="0"/>
            <a:t>)</a:t>
          </a:r>
        </a:p>
      </dsp:txBody>
      <dsp:txXfrm>
        <a:off x="33012" y="1144003"/>
        <a:ext cx="5936086" cy="610236"/>
      </dsp:txXfrm>
    </dsp:sp>
    <dsp:sp modelId="{E369D5C8-84F4-47DA-B1AC-1B6885B12900}">
      <dsp:nvSpPr>
        <dsp:cNvPr id="0" name=""/>
        <dsp:cNvSpPr/>
      </dsp:nvSpPr>
      <dsp:spPr>
        <a:xfrm>
          <a:off x="0" y="1787251"/>
          <a:ext cx="6002110" cy="281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67"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US" sz="1300" kern="1200" dirty="0"/>
            <a:t>Resources are similar to original search</a:t>
          </a:r>
        </a:p>
      </dsp:txBody>
      <dsp:txXfrm>
        <a:off x="0" y="1787251"/>
        <a:ext cx="6002110" cy="281520"/>
      </dsp:txXfrm>
    </dsp:sp>
    <dsp:sp modelId="{4D0CD9DA-2205-41CF-8265-5A1C2BC152FD}">
      <dsp:nvSpPr>
        <dsp:cNvPr id="0" name=""/>
        <dsp:cNvSpPr/>
      </dsp:nvSpPr>
      <dsp:spPr>
        <a:xfrm>
          <a:off x="0" y="2068772"/>
          <a:ext cx="6002110" cy="67626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t>Went back to original website and observed how they are linking themselves to educational resources and teaching in schools</a:t>
          </a:r>
        </a:p>
      </dsp:txBody>
      <dsp:txXfrm>
        <a:off x="33012" y="2101784"/>
        <a:ext cx="5936086" cy="610236"/>
      </dsp:txXfrm>
    </dsp:sp>
    <dsp:sp modelId="{00FCED23-9D6E-4D9B-A6CD-8F1849CBAF23}">
      <dsp:nvSpPr>
        <dsp:cNvPr id="0" name=""/>
        <dsp:cNvSpPr/>
      </dsp:nvSpPr>
      <dsp:spPr>
        <a:xfrm>
          <a:off x="0" y="2745031"/>
          <a:ext cx="6002110" cy="598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67" tIns="21590" rIns="120904" bIns="21590" numCol="1" spcCol="1270" anchor="t" anchorCtr="0">
          <a:noAutofit/>
        </a:bodyPr>
        <a:lstStyle/>
        <a:p>
          <a:pPr marL="114300" lvl="1" indent="-114300" algn="l" defTabSz="577850">
            <a:lnSpc>
              <a:spcPct val="90000"/>
            </a:lnSpc>
            <a:spcBef>
              <a:spcPct val="0"/>
            </a:spcBef>
            <a:spcAft>
              <a:spcPct val="20000"/>
            </a:spcAft>
            <a:buChar char="•"/>
          </a:pPr>
          <a:r>
            <a:rPr lang="en-US" sz="1300" kern="1200" dirty="0"/>
            <a:t>What exactly should I be researching and should I be using a specific database or key words about Metis culture - considered using pedagogy, modernity, and educational ethnography of the Metis</a:t>
          </a:r>
        </a:p>
      </dsp:txBody>
      <dsp:txXfrm>
        <a:off x="0" y="2745031"/>
        <a:ext cx="6002110" cy="5982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CD8DC2-12BB-4185-B481-2CECA7AADC5F}">
      <dsp:nvSpPr>
        <dsp:cNvPr id="0" name=""/>
        <dsp:cNvSpPr/>
      </dsp:nvSpPr>
      <dsp:spPr>
        <a:xfrm>
          <a:off x="0" y="9319"/>
          <a:ext cx="10515600" cy="83197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b="1" kern="1200" dirty="0"/>
            <a:t>Articles I tried to access through the </a:t>
          </a:r>
          <a:r>
            <a:rPr lang="en-US" sz="1500" b="1" kern="1200" dirty="0" err="1"/>
            <a:t>ULeth</a:t>
          </a:r>
          <a:r>
            <a:rPr lang="en-US" sz="1500" b="1" kern="1200" dirty="0"/>
            <a:t> Library:</a:t>
          </a:r>
        </a:p>
      </dsp:txBody>
      <dsp:txXfrm>
        <a:off x="40614" y="49933"/>
        <a:ext cx="10434372" cy="750751"/>
      </dsp:txXfrm>
    </dsp:sp>
    <dsp:sp modelId="{D8DBC164-5777-4927-885D-CB05E125B811}">
      <dsp:nvSpPr>
        <dsp:cNvPr id="0" name=""/>
        <dsp:cNvSpPr/>
      </dsp:nvSpPr>
      <dsp:spPr>
        <a:xfrm>
          <a:off x="0" y="884499"/>
          <a:ext cx="10515600" cy="831979"/>
        </a:xfrm>
        <a:prstGeom prst="roundRect">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rtl="0">
            <a:lnSpc>
              <a:spcPct val="90000"/>
            </a:lnSpc>
            <a:spcBef>
              <a:spcPct val="0"/>
            </a:spcBef>
            <a:spcAft>
              <a:spcPct val="35000"/>
            </a:spcAft>
            <a:buNone/>
          </a:pPr>
          <a:r>
            <a:rPr lang="en-US" sz="1500" kern="1200" dirty="0"/>
            <a:t>"Metis History Will Gain Importance in School Systems"</a:t>
          </a:r>
        </a:p>
      </dsp:txBody>
      <dsp:txXfrm>
        <a:off x="40614" y="925113"/>
        <a:ext cx="10434372" cy="750751"/>
      </dsp:txXfrm>
    </dsp:sp>
    <dsp:sp modelId="{8AEFEEC5-3FA3-4DC7-8B20-37E95FF079AB}">
      <dsp:nvSpPr>
        <dsp:cNvPr id="0" name=""/>
        <dsp:cNvSpPr/>
      </dsp:nvSpPr>
      <dsp:spPr>
        <a:xfrm>
          <a:off x="0" y="1759679"/>
          <a:ext cx="10515600" cy="831979"/>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t>"Louis Riel and Metis Literature"</a:t>
          </a:r>
        </a:p>
      </dsp:txBody>
      <dsp:txXfrm>
        <a:off x="40614" y="1800293"/>
        <a:ext cx="10434372" cy="750751"/>
      </dsp:txXfrm>
    </dsp:sp>
    <dsp:sp modelId="{C58B1640-D4CC-45EF-8F9F-4F400F50B0EF}">
      <dsp:nvSpPr>
        <dsp:cNvPr id="0" name=""/>
        <dsp:cNvSpPr/>
      </dsp:nvSpPr>
      <dsp:spPr>
        <a:xfrm>
          <a:off x="0" y="2634858"/>
          <a:ext cx="10515600" cy="831979"/>
        </a:xfrm>
        <a:prstGeom prst="roundRect">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t>"Metis families: Study Paper"</a:t>
          </a:r>
        </a:p>
      </dsp:txBody>
      <dsp:txXfrm>
        <a:off x="40614" y="2675472"/>
        <a:ext cx="10434372" cy="750751"/>
      </dsp:txXfrm>
    </dsp:sp>
    <dsp:sp modelId="{3964273B-127B-40F0-B83F-98AEE599C1DC}">
      <dsp:nvSpPr>
        <dsp:cNvPr id="0" name=""/>
        <dsp:cNvSpPr/>
      </dsp:nvSpPr>
      <dsp:spPr>
        <a:xfrm>
          <a:off x="0" y="3510038"/>
          <a:ext cx="10515600" cy="831979"/>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rtl="0">
            <a:lnSpc>
              <a:spcPct val="90000"/>
            </a:lnSpc>
            <a:spcBef>
              <a:spcPct val="0"/>
            </a:spcBef>
            <a:spcAft>
              <a:spcPct val="35000"/>
            </a:spcAft>
            <a:buNone/>
          </a:pPr>
          <a:r>
            <a:rPr lang="en-US" sz="1500" kern="1200" dirty="0">
              <a:latin typeface="Calibri Light" panose="020F0302020204030204"/>
            </a:rPr>
            <a:t>Every resource was unavailable. The</a:t>
          </a:r>
          <a:r>
            <a:rPr lang="en-US" sz="1500" kern="1200" dirty="0"/>
            <a:t> difficulty of trying to find relevant papers or articles that reference the Metis and the connection to education in schools is difficult – is culture and storytelling something that is not researched or implemented? How am I able to find a resource that connects to the website and its direct teachings in a classroom in an article alone?</a:t>
          </a:r>
        </a:p>
      </dsp:txBody>
      <dsp:txXfrm>
        <a:off x="40614" y="3550652"/>
        <a:ext cx="10434372" cy="75075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12/10/2022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12/10/2022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12/10/2022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12/10/2022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12/10/2022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12/10/2022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afn.ca/uploads/files/education/5._2007_redefining_how_success_is_measured_en.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doi.org/10.1080/03601277.2021.1927484"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3F06A3B-3663-0B9B-69CD-72F9E491228B}"/>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r="6250" b="6250"/>
          <a:stretch/>
        </p:blipFill>
        <p:spPr>
          <a:xfrm>
            <a:off x="-3047" y="10"/>
            <a:ext cx="12191999" cy="6857990"/>
          </a:xfrm>
          <a:prstGeom prst="rect">
            <a:avLst/>
          </a:prstGeom>
        </p:spPr>
      </p:pic>
      <p:sp>
        <p:nvSpPr>
          <p:cNvPr id="11" name="Rectangle 10">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325550"/>
            <a:ext cx="10058400" cy="3574778"/>
          </a:xfrm>
          <a:effectLst>
            <a:outerShdw blurRad="50800" dist="38100" dir="2700000" algn="tl" rotWithShape="0">
              <a:prstClr val="black">
                <a:alpha val="40000"/>
              </a:prstClr>
            </a:outerShdw>
          </a:effectLst>
        </p:spPr>
        <p:txBody>
          <a:bodyPr>
            <a:normAutofit/>
          </a:bodyPr>
          <a:lstStyle/>
          <a:p>
            <a:r>
              <a:rPr lang="en-US" sz="5200">
                <a:solidFill>
                  <a:srgbClr val="FFFFFF"/>
                </a:solidFill>
                <a:cs typeface="Calibri Light"/>
              </a:rPr>
              <a:t>Trace A Path Assignment</a:t>
            </a:r>
            <a:endParaRPr lang="en-US" sz="5200">
              <a:solidFill>
                <a:srgbClr val="FFFFFF"/>
              </a:solidFill>
            </a:endParaRPr>
          </a:p>
        </p:txBody>
      </p:sp>
      <p:sp>
        <p:nvSpPr>
          <p:cNvPr id="3" name="Subtitle 2"/>
          <p:cNvSpPr>
            <a:spLocks noGrp="1"/>
          </p:cNvSpPr>
          <p:nvPr>
            <p:ph type="subTitle" idx="1"/>
          </p:nvPr>
        </p:nvSpPr>
        <p:spPr>
          <a:xfrm>
            <a:off x="1100051" y="4072043"/>
            <a:ext cx="10058400" cy="1282707"/>
          </a:xfrm>
          <a:effectLst>
            <a:outerShdw blurRad="50800" dist="38100" dir="2700000" algn="tl" rotWithShape="0">
              <a:prstClr val="black">
                <a:alpha val="40000"/>
              </a:prstClr>
            </a:outerShdw>
          </a:effectLst>
        </p:spPr>
        <p:txBody>
          <a:bodyPr vert="horz" lIns="91440" tIns="45720" rIns="91440" bIns="45720" rtlCol="0">
            <a:normAutofit/>
          </a:bodyPr>
          <a:lstStyle/>
          <a:p>
            <a:endParaRPr lang="en-US" dirty="0">
              <a:solidFill>
                <a:srgbClr val="FFFFFF"/>
              </a:solidFill>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756B343-807D-456E-AA26-80E96B75D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ACADB9-FEDE-6A9C-8985-DEFCF1B29216}"/>
              </a:ext>
            </a:extLst>
          </p:cNvPr>
          <p:cNvSpPr>
            <a:spLocks noGrp="1"/>
          </p:cNvSpPr>
          <p:nvPr>
            <p:ph type="title"/>
          </p:nvPr>
        </p:nvSpPr>
        <p:spPr>
          <a:xfrm>
            <a:off x="7239014" y="525982"/>
            <a:ext cx="4282983" cy="1200361"/>
          </a:xfrm>
        </p:spPr>
        <p:txBody>
          <a:bodyPr vert="horz" lIns="91440" tIns="45720" rIns="91440" bIns="45720" rtlCol="0" anchor="b">
            <a:normAutofit/>
          </a:bodyPr>
          <a:lstStyle/>
          <a:p>
            <a:r>
              <a:rPr lang="en-US" sz="2300">
                <a:solidFill>
                  <a:srgbClr val="FFC000"/>
                </a:solidFill>
              </a:rPr>
              <a:t>Fifth Search:</a:t>
            </a:r>
            <a:r>
              <a:rPr lang="en-US" sz="2300"/>
              <a:t> "Metis Storytelling in Education": </a:t>
            </a:r>
            <a:r>
              <a:rPr lang="en-US" sz="2300" err="1"/>
              <a:t>ULeth</a:t>
            </a:r>
            <a:r>
              <a:rPr lang="en-US" sz="2300"/>
              <a:t> Library Databases by Subject – Education</a:t>
            </a:r>
          </a:p>
        </p:txBody>
      </p:sp>
      <p:sp>
        <p:nvSpPr>
          <p:cNvPr id="21" name="Rectangle 20">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641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0234"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7" descr="Graphical user interface, text, application, email&#10;&#10;Description automatically generated">
            <a:extLst>
              <a:ext uri="{FF2B5EF4-FFF2-40B4-BE49-F238E27FC236}">
                <a16:creationId xmlns:a16="http://schemas.microsoft.com/office/drawing/2014/main" id="{0C092EB3-B58A-0C92-221D-575543BFBBB2}"/>
              </a:ext>
            </a:extLst>
          </p:cNvPr>
          <p:cNvPicPr>
            <a:picLocks noGrp="1" noChangeAspect="1"/>
          </p:cNvPicPr>
          <p:nvPr>
            <p:ph sz="quarter" idx="4"/>
          </p:nvPr>
        </p:nvPicPr>
        <p:blipFill rotWithShape="1">
          <a:blip r:embed="rId2"/>
          <a:srcRect r="3" b="9423"/>
          <a:stretch/>
        </p:blipFill>
        <p:spPr>
          <a:xfrm>
            <a:off x="576244" y="650494"/>
            <a:ext cx="5628018" cy="5324142"/>
          </a:xfrm>
          <a:prstGeom prst="rect">
            <a:avLst/>
          </a:prstGeom>
        </p:spPr>
      </p:pic>
      <p:sp>
        <p:nvSpPr>
          <p:cNvPr id="25" name="Rectangle 24">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77786"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0DCCFBC4-1396-8BB5-FF98-426D36886C85}"/>
              </a:ext>
            </a:extLst>
          </p:cNvPr>
          <p:cNvSpPr>
            <a:spLocks noGrp="1"/>
          </p:cNvSpPr>
          <p:nvPr>
            <p:ph sz="half" idx="2"/>
          </p:nvPr>
        </p:nvSpPr>
        <p:spPr>
          <a:xfrm>
            <a:off x="6707050" y="2606195"/>
            <a:ext cx="5361285" cy="3066245"/>
          </a:xfrm>
        </p:spPr>
        <p:txBody>
          <a:bodyPr vert="horz" lIns="91440" tIns="45720" rIns="91440" bIns="45720" rtlCol="0" anchor="ctr">
            <a:noAutofit/>
          </a:bodyPr>
          <a:lstStyle/>
          <a:p>
            <a:r>
              <a:rPr lang="en-US" sz="1600" dirty="0">
                <a:latin typeface="Calibri Light"/>
                <a:cs typeface="Calibri Light"/>
              </a:rPr>
              <a:t>Database: Education Research Complete</a:t>
            </a:r>
          </a:p>
          <a:p>
            <a:r>
              <a:rPr lang="en-US" sz="1600" dirty="0">
                <a:latin typeface="Calibri Light"/>
                <a:cs typeface="Calibri Light"/>
              </a:rPr>
              <a:t>Can see indigenous digital storytelling articles</a:t>
            </a:r>
          </a:p>
          <a:p>
            <a:r>
              <a:rPr lang="en-US" sz="1600" dirty="0">
                <a:latin typeface="Calibri Light"/>
                <a:cs typeface="Calibri Light"/>
              </a:rPr>
              <a:t>Book of Northern Saskatchewan</a:t>
            </a:r>
          </a:p>
          <a:p>
            <a:pPr marL="0"/>
            <a:r>
              <a:rPr lang="en-US" sz="1600" b="1" dirty="0">
                <a:latin typeface="Calibri Light"/>
                <a:cs typeface="Calibri Light"/>
              </a:rPr>
              <a:t>Articles:</a:t>
            </a:r>
          </a:p>
          <a:p>
            <a:pPr marL="457200"/>
            <a:r>
              <a:rPr lang="en-US" sz="1600" dirty="0">
                <a:latin typeface="Calibri Light"/>
                <a:cs typeface="Calibri Light"/>
              </a:rPr>
              <a:t>"Rock and a Hard Place: Anxiety, Overcoming, and Metis"</a:t>
            </a:r>
          </a:p>
          <a:p>
            <a:pPr marL="914400" lvl="1"/>
            <a:r>
              <a:rPr lang="en-US" sz="1600" dirty="0">
                <a:latin typeface="Calibri Light"/>
                <a:cs typeface="Calibri Light"/>
              </a:rPr>
              <a:t>No Metis resources </a:t>
            </a:r>
          </a:p>
          <a:p>
            <a:pPr marL="914400" lvl="1"/>
            <a:r>
              <a:rPr lang="en-US" sz="1600" dirty="0">
                <a:latin typeface="Calibri Light"/>
                <a:cs typeface="Calibri Light"/>
              </a:rPr>
              <a:t>I believe that in the article I find I need to have one backed up by genuine Aboriginal resources that authenticate the research put forth</a:t>
            </a:r>
          </a:p>
          <a:p>
            <a:pPr marL="0"/>
            <a:endParaRPr lang="en-US" sz="1600" dirty="0">
              <a:latin typeface="Calibri Light"/>
              <a:cs typeface="Calibri"/>
            </a:endParaRPr>
          </a:p>
          <a:p>
            <a:r>
              <a:rPr lang="en-US" sz="1600" dirty="0">
                <a:latin typeface="Calibri Light"/>
                <a:cs typeface="Calibri Light"/>
              </a:rPr>
              <a:t>"Of Metis and Madness in the Elementary School"</a:t>
            </a:r>
          </a:p>
          <a:p>
            <a:pPr lvl="1"/>
            <a:r>
              <a:rPr lang="en-US" sz="1600" dirty="0">
                <a:latin typeface="Calibri Light"/>
                <a:cs typeface="Calibri Light"/>
              </a:rPr>
              <a:t>unavailable</a:t>
            </a:r>
          </a:p>
          <a:p>
            <a:endParaRPr lang="en-US" sz="1300"/>
          </a:p>
        </p:txBody>
      </p:sp>
      <p:sp>
        <p:nvSpPr>
          <p:cNvPr id="27" name="Rectangle 26">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677179"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761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29917F3-0560-4C6F-B265-458B218C4B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3D715D-41B5-8AA2-313E-AB2A4D053D9C}"/>
              </a:ext>
            </a:extLst>
          </p:cNvPr>
          <p:cNvSpPr>
            <a:spLocks noGrp="1"/>
          </p:cNvSpPr>
          <p:nvPr>
            <p:ph type="title"/>
          </p:nvPr>
        </p:nvSpPr>
        <p:spPr>
          <a:xfrm>
            <a:off x="1271588" y="662400"/>
            <a:ext cx="10055721" cy="1325563"/>
          </a:xfrm>
        </p:spPr>
        <p:txBody>
          <a:bodyPr anchor="t">
            <a:normAutofit/>
          </a:bodyPr>
          <a:lstStyle/>
          <a:p>
            <a:r>
              <a:rPr lang="en-US" dirty="0">
                <a:cs typeface="Calibri Light"/>
              </a:rPr>
              <a:t>Fifth Search Tangent</a:t>
            </a:r>
            <a:endParaRPr lang="en-US" dirty="0"/>
          </a:p>
        </p:txBody>
      </p:sp>
      <p:grpSp>
        <p:nvGrpSpPr>
          <p:cNvPr id="19" name="Group 18">
            <a:extLst>
              <a:ext uri="{FF2B5EF4-FFF2-40B4-BE49-F238E27FC236}">
                <a16:creationId xmlns:a16="http://schemas.microsoft.com/office/drawing/2014/main" id="{AA39BAE7-7EB8-4E22-BCBB-F00F514DB7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20" name="Freeform 6">
              <a:extLst>
                <a:ext uri="{FF2B5EF4-FFF2-40B4-BE49-F238E27FC236}">
                  <a16:creationId xmlns:a16="http://schemas.microsoft.com/office/drawing/2014/main" id="{CE476A00-9FF6-4B98-9E5C-7A22D8F59C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21" name="Freeform 6">
              <a:extLst>
                <a:ext uri="{FF2B5EF4-FFF2-40B4-BE49-F238E27FC236}">
                  <a16:creationId xmlns:a16="http://schemas.microsoft.com/office/drawing/2014/main" id="{8F0632CB-5E59-4727-9C88-4537512D5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sp>
      </p:grpSp>
      <p:sp>
        <p:nvSpPr>
          <p:cNvPr id="3" name="Content Placeholder 2">
            <a:extLst>
              <a:ext uri="{FF2B5EF4-FFF2-40B4-BE49-F238E27FC236}">
                <a16:creationId xmlns:a16="http://schemas.microsoft.com/office/drawing/2014/main" id="{64EA709F-A015-D6D0-EA2B-739CBAA0A26C}"/>
              </a:ext>
            </a:extLst>
          </p:cNvPr>
          <p:cNvSpPr>
            <a:spLocks noGrp="1"/>
          </p:cNvSpPr>
          <p:nvPr>
            <p:ph idx="1"/>
          </p:nvPr>
        </p:nvSpPr>
        <p:spPr>
          <a:xfrm>
            <a:off x="1251678" y="2286001"/>
            <a:ext cx="10089112" cy="3909599"/>
          </a:xfrm>
        </p:spPr>
        <p:txBody>
          <a:bodyPr vert="horz" lIns="91440" tIns="45720" rIns="91440" bIns="45720" rtlCol="0" anchor="t">
            <a:normAutofit/>
          </a:bodyPr>
          <a:lstStyle/>
          <a:p>
            <a:pPr marL="0" indent="0">
              <a:buNone/>
            </a:pPr>
            <a:r>
              <a:rPr lang="en-US" sz="1600" dirty="0">
                <a:solidFill>
                  <a:schemeClr val="tx1">
                    <a:alpha val="60000"/>
                  </a:schemeClr>
                </a:solidFill>
                <a:cs typeface="Calibri"/>
              </a:rPr>
              <a:t>"Indigenous Digital Storytelling in Video: Witnessing with Alma Desjarlais"</a:t>
            </a:r>
            <a:endParaRPr lang="en-US" sz="1600" dirty="0">
              <a:solidFill>
                <a:schemeClr val="tx1">
                  <a:alpha val="60000"/>
                </a:schemeClr>
              </a:solidFill>
            </a:endParaRPr>
          </a:p>
          <a:p>
            <a:pPr lvl="1"/>
            <a:r>
              <a:rPr lang="en-US" sz="1600" dirty="0">
                <a:solidFill>
                  <a:schemeClr val="tx1">
                    <a:alpha val="60000"/>
                  </a:schemeClr>
                </a:solidFill>
                <a:cs typeface="Calibri"/>
              </a:rPr>
              <a:t>Did not think I was going to click on this article</a:t>
            </a:r>
          </a:p>
          <a:p>
            <a:pPr lvl="1"/>
            <a:r>
              <a:rPr lang="en-US" sz="1600" dirty="0">
                <a:solidFill>
                  <a:schemeClr val="tx1">
                    <a:alpha val="60000"/>
                  </a:schemeClr>
                </a:solidFill>
                <a:cs typeface="Calibri"/>
              </a:rPr>
              <a:t>In depth article and research about the benefits of digital storytelling in schools and the accompaniment of elders and real stories</a:t>
            </a:r>
          </a:p>
          <a:p>
            <a:pPr lvl="1"/>
            <a:r>
              <a:rPr lang="en-US" sz="1600" dirty="0">
                <a:solidFill>
                  <a:schemeClr val="tx1">
                    <a:alpha val="60000"/>
                  </a:schemeClr>
                </a:solidFill>
                <a:cs typeface="Calibri"/>
              </a:rPr>
              <a:t>Has 74 Cited references and was created in July 2011</a:t>
            </a:r>
          </a:p>
          <a:p>
            <a:pPr lvl="1"/>
            <a:r>
              <a:rPr lang="en-US" sz="1600" dirty="0">
                <a:solidFill>
                  <a:schemeClr val="tx1">
                    <a:alpha val="60000"/>
                  </a:schemeClr>
                </a:solidFill>
                <a:cs typeface="Calibri"/>
              </a:rPr>
              <a:t>Access to the article is 18 pages</a:t>
            </a:r>
          </a:p>
          <a:p>
            <a:pPr lvl="1"/>
            <a:r>
              <a:rPr lang="en-US" sz="1600" dirty="0">
                <a:solidFill>
                  <a:schemeClr val="tx1">
                    <a:alpha val="60000"/>
                  </a:schemeClr>
                </a:solidFill>
                <a:cs typeface="Calibri"/>
              </a:rPr>
              <a:t>Linked words are psychological resilience, digital storytelling, Indigenous peoples, Cree women, Metis women, negation (logic)</a:t>
            </a:r>
          </a:p>
          <a:p>
            <a:pPr lvl="1"/>
            <a:r>
              <a:rPr lang="en-US" sz="1600" dirty="0">
                <a:solidFill>
                  <a:schemeClr val="tx1">
                    <a:alpha val="60000"/>
                  </a:schemeClr>
                </a:solidFill>
                <a:cs typeface="Calibri"/>
              </a:rPr>
              <a:t>All resources are aboriginally based and extensive</a:t>
            </a:r>
          </a:p>
          <a:p>
            <a:pPr lvl="2"/>
            <a:r>
              <a:rPr lang="en-US" sz="1600" dirty="0">
                <a:solidFill>
                  <a:schemeClr val="tx1">
                    <a:alpha val="60000"/>
                  </a:schemeClr>
                </a:solidFill>
                <a:cs typeface="Calibri"/>
              </a:rPr>
              <a:t>Tangent to Metis resources found in the </a:t>
            </a:r>
            <a:r>
              <a:rPr lang="en-US" sz="1600" dirty="0" err="1">
                <a:solidFill>
                  <a:schemeClr val="tx1">
                    <a:alpha val="60000"/>
                  </a:schemeClr>
                </a:solidFill>
                <a:cs typeface="Calibri"/>
              </a:rPr>
              <a:t>ULeth</a:t>
            </a:r>
            <a:r>
              <a:rPr lang="en-US" sz="1600" dirty="0">
                <a:solidFill>
                  <a:schemeClr val="tx1">
                    <a:alpha val="60000"/>
                  </a:schemeClr>
                </a:solidFill>
                <a:cs typeface="Calibri"/>
              </a:rPr>
              <a:t> library – articles</a:t>
            </a:r>
          </a:p>
          <a:p>
            <a:pPr marL="914400" lvl="2" indent="0">
              <a:buNone/>
            </a:pPr>
            <a:endParaRPr lang="en-US" sz="1600">
              <a:solidFill>
                <a:schemeClr val="tx1">
                  <a:alpha val="60000"/>
                </a:schemeClr>
              </a:solidFill>
              <a:cs typeface="Calibri"/>
            </a:endParaRPr>
          </a:p>
          <a:p>
            <a:pPr marL="914400" lvl="2" indent="0">
              <a:buNone/>
            </a:pPr>
            <a:r>
              <a:rPr lang="en-US" sz="1600" dirty="0">
                <a:solidFill>
                  <a:schemeClr val="tx1">
                    <a:alpha val="60000"/>
                  </a:schemeClr>
                </a:solidFill>
                <a:cs typeface="Calibri"/>
              </a:rPr>
              <a:t>Follows previous finding of direct teachings in order to implement experience of culture and identity – strong article that almost succeeds in me trying to find something relating to storytelling of Metis culture through literature in education– </a:t>
            </a:r>
            <a:r>
              <a:rPr lang="en-US" sz="1600" b="1" dirty="0">
                <a:solidFill>
                  <a:schemeClr val="tx1">
                    <a:alpha val="60000"/>
                  </a:schemeClr>
                </a:solidFill>
                <a:cs typeface="Calibri"/>
              </a:rPr>
              <a:t>should I focus on literature</a:t>
            </a:r>
            <a:r>
              <a:rPr lang="en-US" sz="1600" dirty="0">
                <a:solidFill>
                  <a:schemeClr val="tx1">
                    <a:alpha val="60000"/>
                  </a:schemeClr>
                </a:solidFill>
                <a:cs typeface="Calibri"/>
              </a:rPr>
              <a:t>?</a:t>
            </a:r>
            <a:endParaRPr lang="en-US" sz="1600" dirty="0">
              <a:solidFill>
                <a:schemeClr val="tx1">
                  <a:alpha val="60000"/>
                </a:schemeClr>
              </a:solidFill>
            </a:endParaRPr>
          </a:p>
        </p:txBody>
      </p:sp>
    </p:spTree>
    <p:extLst>
      <p:ext uri="{BB962C8B-B14F-4D97-AF65-F5344CB8AC3E}">
        <p14:creationId xmlns:p14="http://schemas.microsoft.com/office/powerpoint/2010/main" val="2557068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29917F3-0560-4C6F-B265-458B218C4B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AE59BD-48C0-3019-6558-5EA71BE669B4}"/>
              </a:ext>
            </a:extLst>
          </p:cNvPr>
          <p:cNvSpPr>
            <a:spLocks noGrp="1"/>
          </p:cNvSpPr>
          <p:nvPr>
            <p:ph type="title"/>
          </p:nvPr>
        </p:nvSpPr>
        <p:spPr>
          <a:xfrm>
            <a:off x="1271588" y="662400"/>
            <a:ext cx="10055721" cy="1325563"/>
          </a:xfrm>
        </p:spPr>
        <p:txBody>
          <a:bodyPr anchor="t">
            <a:normAutofit/>
          </a:bodyPr>
          <a:lstStyle/>
          <a:p>
            <a:r>
              <a:rPr lang="en-US" dirty="0">
                <a:cs typeface="Calibri Light"/>
              </a:rPr>
              <a:t>Fifth Search Tangent Continued</a:t>
            </a:r>
            <a:endParaRPr lang="en-US" dirty="0"/>
          </a:p>
        </p:txBody>
      </p:sp>
      <p:grpSp>
        <p:nvGrpSpPr>
          <p:cNvPr id="10" name="Group 9">
            <a:extLst>
              <a:ext uri="{FF2B5EF4-FFF2-40B4-BE49-F238E27FC236}">
                <a16:creationId xmlns:a16="http://schemas.microsoft.com/office/drawing/2014/main" id="{AA39BAE7-7EB8-4E22-BCBB-F00F514DB7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1" name="Freeform 6">
              <a:extLst>
                <a:ext uri="{FF2B5EF4-FFF2-40B4-BE49-F238E27FC236}">
                  <a16:creationId xmlns:a16="http://schemas.microsoft.com/office/drawing/2014/main" id="{CE476A00-9FF6-4B98-9E5C-7A22D8F59C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2" name="Freeform 6">
              <a:extLst>
                <a:ext uri="{FF2B5EF4-FFF2-40B4-BE49-F238E27FC236}">
                  <a16:creationId xmlns:a16="http://schemas.microsoft.com/office/drawing/2014/main" id="{8F0632CB-5E59-4727-9C88-4537512D5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sp>
      </p:grpSp>
      <p:sp>
        <p:nvSpPr>
          <p:cNvPr id="3" name="Content Placeholder 2">
            <a:extLst>
              <a:ext uri="{FF2B5EF4-FFF2-40B4-BE49-F238E27FC236}">
                <a16:creationId xmlns:a16="http://schemas.microsoft.com/office/drawing/2014/main" id="{D6C07CC8-DF07-067F-5B88-1CFA5B7F1C89}"/>
              </a:ext>
            </a:extLst>
          </p:cNvPr>
          <p:cNvSpPr>
            <a:spLocks noGrp="1"/>
          </p:cNvSpPr>
          <p:nvPr>
            <p:ph idx="1"/>
          </p:nvPr>
        </p:nvSpPr>
        <p:spPr>
          <a:xfrm>
            <a:off x="1266055" y="1552756"/>
            <a:ext cx="10764848" cy="5131674"/>
          </a:xfrm>
        </p:spPr>
        <p:txBody>
          <a:bodyPr vert="horz" lIns="91440" tIns="45720" rIns="91440" bIns="45720" rtlCol="0" anchor="t">
            <a:normAutofit/>
          </a:bodyPr>
          <a:lstStyle/>
          <a:p>
            <a:r>
              <a:rPr lang="en-US" sz="1800" dirty="0">
                <a:solidFill>
                  <a:schemeClr val="tx1">
                    <a:alpha val="60000"/>
                  </a:schemeClr>
                </a:solidFill>
                <a:latin typeface="Calibri Light"/>
                <a:cs typeface="Calibri"/>
              </a:rPr>
              <a:t>Chose to keep an open mind of finding an article that relates to storytelling and if it somehow connects to literature for children then I will accept it – too many key words that are broadening my research</a:t>
            </a:r>
          </a:p>
          <a:p>
            <a:endParaRPr lang="en-US" sz="1800" dirty="0">
              <a:solidFill>
                <a:schemeClr val="tx1">
                  <a:alpha val="60000"/>
                </a:schemeClr>
              </a:solidFill>
              <a:latin typeface="Calibri Light"/>
              <a:cs typeface="Calibri"/>
            </a:endParaRPr>
          </a:p>
          <a:p>
            <a:r>
              <a:rPr lang="en-US" sz="1800" dirty="0">
                <a:solidFill>
                  <a:schemeClr val="tx1">
                    <a:alpha val="60000"/>
                  </a:schemeClr>
                </a:solidFill>
                <a:latin typeface="Calibri Light"/>
                <a:cs typeface="Calibri"/>
              </a:rPr>
              <a:t>Found resource titled "Importance of Metis Ways of Knowing and Healing Communities"</a:t>
            </a:r>
          </a:p>
          <a:p>
            <a:pPr lvl="1"/>
            <a:r>
              <a:rPr lang="en-US" sz="1800" dirty="0">
                <a:solidFill>
                  <a:schemeClr val="tx1">
                    <a:alpha val="60000"/>
                  </a:schemeClr>
                </a:solidFill>
                <a:latin typeface="Calibri Light"/>
                <a:cs typeface="Calibri"/>
              </a:rPr>
              <a:t>Elder's stories and communication and the importance of elders in research</a:t>
            </a:r>
          </a:p>
          <a:p>
            <a:pPr lvl="1"/>
            <a:r>
              <a:rPr lang="en-US" sz="1800" dirty="0">
                <a:solidFill>
                  <a:schemeClr val="tx1">
                    <a:alpha val="60000"/>
                  </a:schemeClr>
                </a:solidFill>
                <a:latin typeface="Calibri Light"/>
                <a:cs typeface="Calibri"/>
              </a:rPr>
              <a:t>Founded by multiple Canadian resources – just like the website!</a:t>
            </a:r>
          </a:p>
          <a:p>
            <a:pPr lvl="1"/>
            <a:r>
              <a:rPr lang="en-US" sz="1800" dirty="0">
                <a:solidFill>
                  <a:schemeClr val="tx1">
                    <a:alpha val="60000"/>
                  </a:schemeClr>
                </a:solidFill>
                <a:latin typeface="Calibri Light"/>
                <a:cs typeface="Calibri"/>
              </a:rPr>
              <a:t>Went to articles citations – similar to previous article (a good thing)</a:t>
            </a:r>
          </a:p>
          <a:p>
            <a:pPr lvl="1"/>
            <a:r>
              <a:rPr lang="en-US" sz="1800" dirty="0">
                <a:solidFill>
                  <a:schemeClr val="tx1">
                    <a:alpha val="60000"/>
                  </a:schemeClr>
                </a:solidFill>
                <a:latin typeface="Calibri Light"/>
                <a:cs typeface="Calibri"/>
              </a:rPr>
              <a:t>Chose to view resources citations – clicked on "The Truth About Stories: A Native Narrative"</a:t>
            </a:r>
          </a:p>
          <a:p>
            <a:pPr lvl="2"/>
            <a:r>
              <a:rPr lang="en-US" sz="1800" dirty="0">
                <a:solidFill>
                  <a:schemeClr val="tx1">
                    <a:alpha val="60000"/>
                  </a:schemeClr>
                </a:solidFill>
                <a:latin typeface="Calibri Light"/>
                <a:ea typeface="+mn-lt"/>
                <a:cs typeface="+mn-lt"/>
              </a:rPr>
              <a:t>Novel – did not go into more depth</a:t>
            </a:r>
          </a:p>
          <a:p>
            <a:pPr lvl="2"/>
            <a:endParaRPr lang="en-US" sz="1800" dirty="0">
              <a:solidFill>
                <a:schemeClr val="tx1">
                  <a:alpha val="60000"/>
                </a:schemeClr>
              </a:solidFill>
              <a:latin typeface="Calibri Light"/>
              <a:ea typeface="+mn-lt"/>
              <a:cs typeface="+mn-lt"/>
            </a:endParaRPr>
          </a:p>
          <a:p>
            <a:pPr lvl="1"/>
            <a:r>
              <a:rPr lang="en-US" sz="1800" dirty="0">
                <a:solidFill>
                  <a:schemeClr val="tx1">
                    <a:alpha val="60000"/>
                  </a:schemeClr>
                </a:solidFill>
                <a:latin typeface="Calibri Light"/>
                <a:ea typeface="+mn-lt"/>
                <a:cs typeface="+mn-lt"/>
              </a:rPr>
              <a:t>Searched Metis Storytelling In Elementary Education</a:t>
            </a:r>
          </a:p>
          <a:p>
            <a:pPr lvl="2"/>
            <a:r>
              <a:rPr lang="en-US" sz="1800" dirty="0">
                <a:solidFill>
                  <a:schemeClr val="tx1">
                    <a:alpha val="60000"/>
                  </a:schemeClr>
                </a:solidFill>
                <a:latin typeface="Calibri Light"/>
                <a:cs typeface="Calibri"/>
              </a:rPr>
              <a:t>More direct focus on teaching of storytelling in schools to back up previous thought – (what harm can it do?). The website being compared focuses specifically on resources for teachers to implement in classrooms for their students – I am </a:t>
            </a:r>
            <a:r>
              <a:rPr lang="en-US" sz="1800" b="1" dirty="0">
                <a:solidFill>
                  <a:schemeClr val="tx1">
                    <a:alpha val="60000"/>
                  </a:schemeClr>
                </a:solidFill>
                <a:latin typeface="Calibri Light"/>
                <a:cs typeface="Calibri"/>
              </a:rPr>
              <a:t>determined</a:t>
            </a:r>
            <a:r>
              <a:rPr lang="en-US" sz="1800" dirty="0">
                <a:solidFill>
                  <a:schemeClr val="tx1">
                    <a:alpha val="60000"/>
                  </a:schemeClr>
                </a:solidFill>
                <a:latin typeface="Calibri Light"/>
                <a:cs typeface="Calibri"/>
              </a:rPr>
              <a:t> to find some sort of link to ease my mind that Metis culture is being taught in schools and that teachers cannot rely on the Gabriel Dumont Institute Website to provide all information.</a:t>
            </a:r>
          </a:p>
          <a:p>
            <a:pPr lvl="2"/>
            <a:endParaRPr lang="en-US" sz="1400">
              <a:solidFill>
                <a:schemeClr val="tx1">
                  <a:alpha val="60000"/>
                </a:schemeClr>
              </a:solidFill>
              <a:cs typeface="Calibri"/>
            </a:endParaRPr>
          </a:p>
        </p:txBody>
      </p:sp>
    </p:spTree>
    <p:extLst>
      <p:ext uri="{BB962C8B-B14F-4D97-AF65-F5344CB8AC3E}">
        <p14:creationId xmlns:p14="http://schemas.microsoft.com/office/powerpoint/2010/main" val="1970291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CD81A2A-6ED4-4EF4-A14C-912D31E148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9983B00A-606B-6E61-CC5A-CE054811DD9C}"/>
              </a:ext>
            </a:extLst>
          </p:cNvPr>
          <p:cNvSpPr>
            <a:spLocks noGrp="1"/>
          </p:cNvSpPr>
          <p:nvPr>
            <p:ph type="title"/>
          </p:nvPr>
        </p:nvSpPr>
        <p:spPr>
          <a:xfrm>
            <a:off x="838200" y="365125"/>
            <a:ext cx="5393361" cy="1325563"/>
          </a:xfrm>
        </p:spPr>
        <p:txBody>
          <a:bodyPr>
            <a:normAutofit/>
          </a:bodyPr>
          <a:lstStyle/>
          <a:p>
            <a:r>
              <a:rPr lang="en-US" sz="3100">
                <a:solidFill>
                  <a:srgbClr val="FFC000"/>
                </a:solidFill>
                <a:ea typeface="+mj-lt"/>
                <a:cs typeface="+mj-lt"/>
              </a:rPr>
              <a:t>Sixth Search:</a:t>
            </a:r>
            <a:r>
              <a:rPr lang="en-US" sz="3100">
                <a:ea typeface="+mj-lt"/>
                <a:cs typeface="+mj-lt"/>
              </a:rPr>
              <a:t> Metis Storytelling in Elementary Education</a:t>
            </a:r>
          </a:p>
          <a:p>
            <a:endParaRPr lang="en-US" sz="3100">
              <a:cs typeface="Calibri Light"/>
            </a:endParaRPr>
          </a:p>
        </p:txBody>
      </p:sp>
      <p:sp>
        <p:nvSpPr>
          <p:cNvPr id="12" name="Freeform: Shape 11">
            <a:extLst>
              <a:ext uri="{FF2B5EF4-FFF2-40B4-BE49-F238E27FC236}">
                <a16:creationId xmlns:a16="http://schemas.microsoft.com/office/drawing/2014/main" id="{1661932C-CA15-4E17-B115-FAE7CBEE47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671A6DC2-FA96-D16F-ECDC-02F58B1A7ADA}"/>
              </a:ext>
            </a:extLst>
          </p:cNvPr>
          <p:cNvSpPr>
            <a:spLocks noGrp="1"/>
          </p:cNvSpPr>
          <p:nvPr>
            <p:ph idx="1"/>
          </p:nvPr>
        </p:nvSpPr>
        <p:spPr>
          <a:xfrm>
            <a:off x="838200" y="1368425"/>
            <a:ext cx="5393361" cy="5307301"/>
          </a:xfrm>
        </p:spPr>
        <p:txBody>
          <a:bodyPr vert="horz" lIns="91440" tIns="45720" rIns="91440" bIns="45720" rtlCol="0" anchor="t">
            <a:noAutofit/>
          </a:bodyPr>
          <a:lstStyle/>
          <a:p>
            <a:pPr>
              <a:spcBef>
                <a:spcPts val="0"/>
              </a:spcBef>
            </a:pPr>
            <a:r>
              <a:rPr lang="en-US" sz="1600">
                <a:latin typeface="Calibri Light"/>
                <a:ea typeface="+mn-lt"/>
                <a:cs typeface="+mn-lt"/>
              </a:rPr>
              <a:t>Clicked on "First Nations, Metis, and Inuit Perspectives in K-12 Literature"</a:t>
            </a:r>
          </a:p>
          <a:p>
            <a:pPr lvl="1">
              <a:spcBef>
                <a:spcPts val="0"/>
              </a:spcBef>
            </a:pPr>
            <a:r>
              <a:rPr lang="en-US" sz="1600">
                <a:latin typeface="Calibri Light"/>
                <a:ea typeface="+mn-lt"/>
                <a:cs typeface="+mn-lt"/>
              </a:rPr>
              <a:t>Took me to CURR LAB. AMAZING! BUT... Not an article?</a:t>
            </a:r>
          </a:p>
          <a:p>
            <a:pPr lvl="1">
              <a:spcBef>
                <a:spcPts val="0"/>
              </a:spcBef>
            </a:pPr>
            <a:r>
              <a:rPr lang="en-US" sz="1600">
                <a:latin typeface="Calibri Light"/>
                <a:ea typeface="+mn-lt"/>
                <a:cs typeface="+mn-lt"/>
              </a:rPr>
              <a:t>Went to article: "Sharing Indigenous Knowledge Through Intergenerational Digital Storytelling: Design of a Workshop Engaging Elders and Youth"</a:t>
            </a:r>
          </a:p>
          <a:p>
            <a:pPr lvl="2">
              <a:spcBef>
                <a:spcPts val="0"/>
              </a:spcBef>
            </a:pPr>
            <a:r>
              <a:rPr lang="en-US" sz="1600">
                <a:latin typeface="Calibri Light"/>
                <a:ea typeface="+mn-lt"/>
                <a:cs typeface="+mn-lt"/>
              </a:rPr>
              <a:t>The most promising of all the articles I have found – only issue is that it is not specifically about Metis culture</a:t>
            </a:r>
          </a:p>
          <a:p>
            <a:pPr lvl="2">
              <a:spcBef>
                <a:spcPts val="0"/>
              </a:spcBef>
            </a:pPr>
            <a:r>
              <a:rPr lang="en-US" sz="1600">
                <a:latin typeface="Calibri Light"/>
                <a:ea typeface="+mn-lt"/>
                <a:cs typeface="+mn-lt"/>
              </a:rPr>
              <a:t>Beautiful article – concerned about the lack of specific Metis culture spoken about in schools</a:t>
            </a:r>
          </a:p>
          <a:p>
            <a:pPr lvl="2">
              <a:spcBef>
                <a:spcPts val="0"/>
              </a:spcBef>
            </a:pPr>
            <a:r>
              <a:rPr lang="en-US" sz="1600">
                <a:latin typeface="Calibri Light"/>
                <a:ea typeface="+mn-lt"/>
                <a:cs typeface="+mn-lt"/>
              </a:rPr>
              <a:t>Talks of digital storytelling, elders, and implementing Indigenous knowledge into education</a:t>
            </a:r>
          </a:p>
          <a:p>
            <a:pPr lvl="2">
              <a:spcBef>
                <a:spcPts val="0"/>
              </a:spcBef>
            </a:pPr>
            <a:r>
              <a:rPr lang="en-US" sz="1600">
                <a:latin typeface="Calibri Light"/>
                <a:ea typeface="+mn-lt"/>
                <a:cs typeface="+mn-lt"/>
              </a:rPr>
              <a:t>Went to references</a:t>
            </a:r>
          </a:p>
          <a:p>
            <a:pPr lvl="3">
              <a:spcBef>
                <a:spcPts val="0"/>
              </a:spcBef>
            </a:pPr>
            <a:r>
              <a:rPr lang="en-US" sz="1600">
                <a:latin typeface="Calibri Light"/>
                <a:ea typeface="+mn-lt"/>
                <a:cs typeface="+mn-lt"/>
              </a:rPr>
              <a:t>Found Canadian Council Learning - Redefining How Success is Measured in First Nations, Inuit, and Metis Learning</a:t>
            </a:r>
          </a:p>
          <a:p>
            <a:pPr lvl="2">
              <a:spcBef>
                <a:spcPts val="0"/>
              </a:spcBef>
            </a:pPr>
            <a:r>
              <a:rPr lang="en-US" sz="1600">
                <a:latin typeface="Calibri Light"/>
                <a:ea typeface="+mn-lt"/>
                <a:cs typeface="+mn-lt"/>
              </a:rPr>
              <a:t>JACKPOT – however – not a part of the University of Lethbridge </a:t>
            </a:r>
            <a:r>
              <a:rPr lang="en-US" sz="1600" dirty="0">
                <a:latin typeface="Calibri Light"/>
                <a:ea typeface="+mn-lt"/>
                <a:cs typeface="+mn-lt"/>
              </a:rPr>
              <a:t>Library</a:t>
            </a:r>
            <a:endParaRPr lang="en-US" sz="1600">
              <a:latin typeface="Calibri Light"/>
              <a:ea typeface="+mn-lt"/>
              <a:cs typeface="+mn-lt"/>
            </a:endParaRPr>
          </a:p>
          <a:p>
            <a:pPr lvl="2">
              <a:spcBef>
                <a:spcPts val="0"/>
              </a:spcBef>
            </a:pPr>
            <a:r>
              <a:rPr lang="en-US" sz="1600" u="sng" dirty="0">
                <a:latin typeface="Calibri Light"/>
                <a:ea typeface="+mn-lt"/>
                <a:cs typeface="+mn-lt"/>
                <a:hlinkClick r:id="rId2"/>
              </a:rPr>
              <a:t>https://www.afn.ca/upl</a:t>
            </a:r>
            <a:r>
              <a:rPr lang="en-US" sz="1600" u="sng" dirty="0">
                <a:ea typeface="+mn-lt"/>
                <a:cs typeface="+mn-lt"/>
                <a:hlinkClick r:id="rId2"/>
              </a:rPr>
              <a:t>oads/files/education/5._2007_redefining_how_success_is_measured_en.pdf</a:t>
            </a:r>
            <a:endParaRPr lang="en-US" sz="1600" dirty="0">
              <a:ea typeface="+mn-lt"/>
              <a:cs typeface="+mn-lt"/>
            </a:endParaRPr>
          </a:p>
          <a:p>
            <a:endParaRPr lang="en-US" sz="1100">
              <a:cs typeface="Calibri"/>
            </a:endParaRPr>
          </a:p>
        </p:txBody>
      </p:sp>
      <p:sp>
        <p:nvSpPr>
          <p:cNvPr id="14" name="Oval 13">
            <a:extLst>
              <a:ext uri="{FF2B5EF4-FFF2-40B4-BE49-F238E27FC236}">
                <a16:creationId xmlns:a16="http://schemas.microsoft.com/office/drawing/2014/main" id="{8590ADD5-9383-4D3D-9047-3DA2593CC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DABE3E45-88CF-45D8-8D40-C773324D9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49CD1692-827B-4C8D-B4A1-134FD04CF4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B91ECDA9-56DC-4270-8F33-01C5637B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75F47824-961D-465D-84F9-EAE11BC61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Freeform: Shape 23">
            <a:extLst>
              <a:ext uri="{FF2B5EF4-FFF2-40B4-BE49-F238E27FC236}">
                <a16:creationId xmlns:a16="http://schemas.microsoft.com/office/drawing/2014/main" id="{FEC9DA3E-C1D7-472D-B7C0-F71AE41FB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pic>
        <p:nvPicPr>
          <p:cNvPr id="5" name="Picture 4" descr="Graphical user interface, text, application&#10;&#10;Description automatically generated">
            <a:extLst>
              <a:ext uri="{FF2B5EF4-FFF2-40B4-BE49-F238E27FC236}">
                <a16:creationId xmlns:a16="http://schemas.microsoft.com/office/drawing/2014/main" id="{B6C9ED4A-A49E-B32D-6A19-33F4FB644D1D}"/>
              </a:ext>
            </a:extLst>
          </p:cNvPr>
          <p:cNvPicPr>
            <a:picLocks noChangeAspect="1"/>
          </p:cNvPicPr>
          <p:nvPr/>
        </p:nvPicPr>
        <p:blipFill rotWithShape="1">
          <a:blip r:embed="rId3"/>
          <a:srcRect t="14446" r="-1" b="13890"/>
          <a:stretch/>
        </p:blipFill>
        <p:spPr>
          <a:xfrm>
            <a:off x="6390893" y="775425"/>
            <a:ext cx="5512869" cy="5508299"/>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Tree>
    <p:extLst>
      <p:ext uri="{BB962C8B-B14F-4D97-AF65-F5344CB8AC3E}">
        <p14:creationId xmlns:p14="http://schemas.microsoft.com/office/powerpoint/2010/main" val="843719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5D7A6E-6A3C-47D5-9E3C-2B2912B27F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6" cy="6858000"/>
          </a:xfrm>
          <a:prstGeom prst="rect">
            <a:avLst/>
          </a:prstGeom>
          <a:solidFill>
            <a:schemeClr val="tx1"/>
          </a:solidFill>
          <a:ln w="0">
            <a:noFill/>
            <a:prstDash val="solid"/>
            <a:round/>
            <a:headEnd/>
            <a:tailEnd/>
          </a:ln>
        </p:spPr>
        <p:txBody>
          <a:bodyPr rtlCol="0" anchor="ctr"/>
          <a:lstStyle/>
          <a:p>
            <a:pPr algn="ctr" defTabSz="457200"/>
            <a:endParaRPr lang="en-US">
              <a:solidFill>
                <a:schemeClr val="tx1"/>
              </a:solidFill>
            </a:endParaRPr>
          </a:p>
        </p:txBody>
      </p:sp>
      <p:sp>
        <p:nvSpPr>
          <p:cNvPr id="12" name="Rectangle 11">
            <a:extLst>
              <a:ext uri="{FF2B5EF4-FFF2-40B4-BE49-F238E27FC236}">
                <a16:creationId xmlns:a16="http://schemas.microsoft.com/office/drawing/2014/main" id="{00FC8FCF-E129-4C83-9129-9EA0CA7800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sp>
        <p:nvSpPr>
          <p:cNvPr id="14" name="Freeform: Shape 13">
            <a:extLst>
              <a:ext uri="{FF2B5EF4-FFF2-40B4-BE49-F238E27FC236}">
                <a16:creationId xmlns:a16="http://schemas.microsoft.com/office/drawing/2014/main" id="{D0951DA4-A228-47A4-9605-699745EDE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766456" y="591688"/>
            <a:ext cx="2425541" cy="5347085"/>
          </a:xfrm>
          <a:custGeom>
            <a:avLst/>
            <a:gdLst>
              <a:gd name="connsiteX0" fmla="*/ 2425541 w 2425541"/>
              <a:gd name="connsiteY0" fmla="*/ 0 h 5347085"/>
              <a:gd name="connsiteX1" fmla="*/ 2425541 w 2425541"/>
              <a:gd name="connsiteY1" fmla="*/ 5347085 h 5347085"/>
              <a:gd name="connsiteX2" fmla="*/ 2392586 w 2425541"/>
              <a:gd name="connsiteY2" fmla="*/ 5333903 h 5347085"/>
              <a:gd name="connsiteX3" fmla="*/ 2338684 w 2425541"/>
              <a:gd name="connsiteY3" fmla="*/ 5319993 h 5347085"/>
              <a:gd name="connsiteX4" fmla="*/ 2284781 w 2425541"/>
              <a:gd name="connsiteY4" fmla="*/ 5313037 h 5347085"/>
              <a:gd name="connsiteX5" fmla="*/ 2227401 w 2425541"/>
              <a:gd name="connsiteY5" fmla="*/ 5313037 h 5347085"/>
              <a:gd name="connsiteX6" fmla="*/ 2168282 w 2425541"/>
              <a:gd name="connsiteY6" fmla="*/ 5316515 h 5347085"/>
              <a:gd name="connsiteX7" fmla="*/ 2109162 w 2425541"/>
              <a:gd name="connsiteY7" fmla="*/ 5323470 h 5347085"/>
              <a:gd name="connsiteX8" fmla="*/ 2050043 w 2425541"/>
              <a:gd name="connsiteY8" fmla="*/ 5332164 h 5347085"/>
              <a:gd name="connsiteX9" fmla="*/ 1990924 w 2425541"/>
              <a:gd name="connsiteY9" fmla="*/ 5339119 h 5347085"/>
              <a:gd name="connsiteX10" fmla="*/ 1931805 w 2425541"/>
              <a:gd name="connsiteY10" fmla="*/ 5344336 h 5347085"/>
              <a:gd name="connsiteX11" fmla="*/ 1876163 w 2425541"/>
              <a:gd name="connsiteY11" fmla="*/ 5342597 h 5347085"/>
              <a:gd name="connsiteX12" fmla="*/ 1822261 w 2425541"/>
              <a:gd name="connsiteY12" fmla="*/ 5335642 h 5347085"/>
              <a:gd name="connsiteX13" fmla="*/ 1770097 w 2425541"/>
              <a:gd name="connsiteY13" fmla="*/ 5319993 h 5347085"/>
              <a:gd name="connsiteX14" fmla="*/ 1726627 w 2425541"/>
              <a:gd name="connsiteY14" fmla="*/ 5297388 h 5347085"/>
              <a:gd name="connsiteX15" fmla="*/ 1684896 w 2425541"/>
              <a:gd name="connsiteY15" fmla="*/ 5267829 h 5347085"/>
              <a:gd name="connsiteX16" fmla="*/ 1648381 w 2425541"/>
              <a:gd name="connsiteY16" fmla="*/ 5233053 h 5347085"/>
              <a:gd name="connsiteX17" fmla="*/ 1611866 w 2425541"/>
              <a:gd name="connsiteY17" fmla="*/ 5193060 h 5347085"/>
              <a:gd name="connsiteX18" fmla="*/ 1578829 w 2425541"/>
              <a:gd name="connsiteY18" fmla="*/ 5151329 h 5347085"/>
              <a:gd name="connsiteX19" fmla="*/ 1545792 w 2425541"/>
              <a:gd name="connsiteY19" fmla="*/ 5107859 h 5347085"/>
              <a:gd name="connsiteX20" fmla="*/ 1512755 w 2425541"/>
              <a:gd name="connsiteY20" fmla="*/ 5064389 h 5347085"/>
              <a:gd name="connsiteX21" fmla="*/ 1479717 w 2425541"/>
              <a:gd name="connsiteY21" fmla="*/ 5022658 h 5347085"/>
              <a:gd name="connsiteX22" fmla="*/ 1444942 w 2425541"/>
              <a:gd name="connsiteY22" fmla="*/ 4982666 h 5347085"/>
              <a:gd name="connsiteX23" fmla="*/ 1404949 w 2425541"/>
              <a:gd name="connsiteY23" fmla="*/ 4947890 h 5347085"/>
              <a:gd name="connsiteX24" fmla="*/ 1366696 w 2425541"/>
              <a:gd name="connsiteY24" fmla="*/ 4916591 h 5347085"/>
              <a:gd name="connsiteX25" fmla="*/ 1323226 w 2425541"/>
              <a:gd name="connsiteY25" fmla="*/ 4892248 h 5347085"/>
              <a:gd name="connsiteX26" fmla="*/ 1276278 w 2425541"/>
              <a:gd name="connsiteY26" fmla="*/ 4871383 h 5347085"/>
              <a:gd name="connsiteX27" fmla="*/ 1225853 w 2425541"/>
              <a:gd name="connsiteY27" fmla="*/ 4853995 h 5347085"/>
              <a:gd name="connsiteX28" fmla="*/ 1173689 w 2425541"/>
              <a:gd name="connsiteY28" fmla="*/ 4838346 h 5347085"/>
              <a:gd name="connsiteX29" fmla="*/ 1121525 w 2425541"/>
              <a:gd name="connsiteY29" fmla="*/ 4824435 h 5347085"/>
              <a:gd name="connsiteX30" fmla="*/ 1067622 w 2425541"/>
              <a:gd name="connsiteY30" fmla="*/ 4810525 h 5347085"/>
              <a:gd name="connsiteX31" fmla="*/ 1017197 w 2425541"/>
              <a:gd name="connsiteY31" fmla="*/ 4794876 h 5347085"/>
              <a:gd name="connsiteX32" fmla="*/ 966772 w 2425541"/>
              <a:gd name="connsiteY32" fmla="*/ 4777488 h 5347085"/>
              <a:gd name="connsiteX33" fmla="*/ 919824 w 2425541"/>
              <a:gd name="connsiteY33" fmla="*/ 4756622 h 5347085"/>
              <a:gd name="connsiteX34" fmla="*/ 878093 w 2425541"/>
              <a:gd name="connsiteY34" fmla="*/ 4730540 h 5347085"/>
              <a:gd name="connsiteX35" fmla="*/ 839840 w 2425541"/>
              <a:gd name="connsiteY35" fmla="*/ 4699242 h 5347085"/>
              <a:gd name="connsiteX36" fmla="*/ 808541 w 2425541"/>
              <a:gd name="connsiteY36" fmla="*/ 4660988 h 5347085"/>
              <a:gd name="connsiteX37" fmla="*/ 782459 w 2425541"/>
              <a:gd name="connsiteY37" fmla="*/ 4619257 h 5347085"/>
              <a:gd name="connsiteX38" fmla="*/ 761594 w 2425541"/>
              <a:gd name="connsiteY38" fmla="*/ 4572309 h 5347085"/>
              <a:gd name="connsiteX39" fmla="*/ 744206 w 2425541"/>
              <a:gd name="connsiteY39" fmla="*/ 4521884 h 5347085"/>
              <a:gd name="connsiteX40" fmla="*/ 728556 w 2425541"/>
              <a:gd name="connsiteY40" fmla="*/ 4471459 h 5347085"/>
              <a:gd name="connsiteX41" fmla="*/ 714646 w 2425541"/>
              <a:gd name="connsiteY41" fmla="*/ 4417556 h 5347085"/>
              <a:gd name="connsiteX42" fmla="*/ 700736 w 2425541"/>
              <a:gd name="connsiteY42" fmla="*/ 4365393 h 5347085"/>
              <a:gd name="connsiteX43" fmla="*/ 685087 w 2425541"/>
              <a:gd name="connsiteY43" fmla="*/ 4313229 h 5347085"/>
              <a:gd name="connsiteX44" fmla="*/ 667699 w 2425541"/>
              <a:gd name="connsiteY44" fmla="*/ 4262803 h 5347085"/>
              <a:gd name="connsiteX45" fmla="*/ 646833 w 2425541"/>
              <a:gd name="connsiteY45" fmla="*/ 4215856 h 5347085"/>
              <a:gd name="connsiteX46" fmla="*/ 622490 w 2425541"/>
              <a:gd name="connsiteY46" fmla="*/ 4172386 h 5347085"/>
              <a:gd name="connsiteX47" fmla="*/ 591191 w 2425541"/>
              <a:gd name="connsiteY47" fmla="*/ 4134132 h 5347085"/>
              <a:gd name="connsiteX48" fmla="*/ 556416 w 2425541"/>
              <a:gd name="connsiteY48" fmla="*/ 4094140 h 5347085"/>
              <a:gd name="connsiteX49" fmla="*/ 516423 w 2425541"/>
              <a:gd name="connsiteY49" fmla="*/ 4059364 h 5347085"/>
              <a:gd name="connsiteX50" fmla="*/ 472953 w 2425541"/>
              <a:gd name="connsiteY50" fmla="*/ 4026327 h 5347085"/>
              <a:gd name="connsiteX51" fmla="*/ 429483 w 2425541"/>
              <a:gd name="connsiteY51" fmla="*/ 3993290 h 5347085"/>
              <a:gd name="connsiteX52" fmla="*/ 386013 w 2425541"/>
              <a:gd name="connsiteY52" fmla="*/ 3960253 h 5347085"/>
              <a:gd name="connsiteX53" fmla="*/ 344282 w 2425541"/>
              <a:gd name="connsiteY53" fmla="*/ 3927215 h 5347085"/>
              <a:gd name="connsiteX54" fmla="*/ 304290 w 2425541"/>
              <a:gd name="connsiteY54" fmla="*/ 3890701 h 5347085"/>
              <a:gd name="connsiteX55" fmla="*/ 269514 w 2425541"/>
              <a:gd name="connsiteY55" fmla="*/ 3854186 h 5347085"/>
              <a:gd name="connsiteX56" fmla="*/ 239954 w 2425541"/>
              <a:gd name="connsiteY56" fmla="*/ 3812455 h 5347085"/>
              <a:gd name="connsiteX57" fmla="*/ 217350 w 2425541"/>
              <a:gd name="connsiteY57" fmla="*/ 3768985 h 5347085"/>
              <a:gd name="connsiteX58" fmla="*/ 201701 w 2425541"/>
              <a:gd name="connsiteY58" fmla="*/ 3716821 h 5347085"/>
              <a:gd name="connsiteX59" fmla="*/ 194745 w 2425541"/>
              <a:gd name="connsiteY59" fmla="*/ 3662918 h 5347085"/>
              <a:gd name="connsiteX60" fmla="*/ 193007 w 2425541"/>
              <a:gd name="connsiteY60" fmla="*/ 3607277 h 5347085"/>
              <a:gd name="connsiteX61" fmla="*/ 198223 w 2425541"/>
              <a:gd name="connsiteY61" fmla="*/ 3548157 h 5347085"/>
              <a:gd name="connsiteX62" fmla="*/ 205178 w 2425541"/>
              <a:gd name="connsiteY62" fmla="*/ 3489038 h 5347085"/>
              <a:gd name="connsiteX63" fmla="*/ 213872 w 2425541"/>
              <a:gd name="connsiteY63" fmla="*/ 3429919 h 5347085"/>
              <a:gd name="connsiteX64" fmla="*/ 220827 w 2425541"/>
              <a:gd name="connsiteY64" fmla="*/ 3370800 h 5347085"/>
              <a:gd name="connsiteX65" fmla="*/ 224305 w 2425541"/>
              <a:gd name="connsiteY65" fmla="*/ 3311681 h 5347085"/>
              <a:gd name="connsiteX66" fmla="*/ 224305 w 2425541"/>
              <a:gd name="connsiteY66" fmla="*/ 3254301 h 5347085"/>
              <a:gd name="connsiteX67" fmla="*/ 217350 w 2425541"/>
              <a:gd name="connsiteY67" fmla="*/ 3200398 h 5347085"/>
              <a:gd name="connsiteX68" fmla="*/ 203439 w 2425541"/>
              <a:gd name="connsiteY68" fmla="*/ 3146495 h 5347085"/>
              <a:gd name="connsiteX69" fmla="*/ 182574 w 2425541"/>
              <a:gd name="connsiteY69" fmla="*/ 3096070 h 5347085"/>
              <a:gd name="connsiteX70" fmla="*/ 156492 w 2425541"/>
              <a:gd name="connsiteY70" fmla="*/ 3043906 h 5347085"/>
              <a:gd name="connsiteX71" fmla="*/ 126932 w 2425541"/>
              <a:gd name="connsiteY71" fmla="*/ 2991742 h 5347085"/>
              <a:gd name="connsiteX72" fmla="*/ 95634 w 2425541"/>
              <a:gd name="connsiteY72" fmla="*/ 2939578 h 5347085"/>
              <a:gd name="connsiteX73" fmla="*/ 66074 w 2425541"/>
              <a:gd name="connsiteY73" fmla="*/ 2889153 h 5347085"/>
              <a:gd name="connsiteX74" fmla="*/ 39992 w 2425541"/>
              <a:gd name="connsiteY74" fmla="*/ 2835250 h 5347085"/>
              <a:gd name="connsiteX75" fmla="*/ 19127 w 2425541"/>
              <a:gd name="connsiteY75" fmla="*/ 2783086 h 5347085"/>
              <a:gd name="connsiteX76" fmla="*/ 5216 w 2425541"/>
              <a:gd name="connsiteY76" fmla="*/ 2729184 h 5347085"/>
              <a:gd name="connsiteX77" fmla="*/ 0 w 2425541"/>
              <a:gd name="connsiteY77" fmla="*/ 2673542 h 5347085"/>
              <a:gd name="connsiteX78" fmla="*/ 5216 w 2425541"/>
              <a:gd name="connsiteY78" fmla="*/ 2617901 h 5347085"/>
              <a:gd name="connsiteX79" fmla="*/ 19127 w 2425541"/>
              <a:gd name="connsiteY79" fmla="*/ 2563998 h 5347085"/>
              <a:gd name="connsiteX80" fmla="*/ 39992 w 2425541"/>
              <a:gd name="connsiteY80" fmla="*/ 2511834 h 5347085"/>
              <a:gd name="connsiteX81" fmla="*/ 66074 w 2425541"/>
              <a:gd name="connsiteY81" fmla="*/ 2457931 h 5347085"/>
              <a:gd name="connsiteX82" fmla="*/ 95634 w 2425541"/>
              <a:gd name="connsiteY82" fmla="*/ 2407506 h 5347085"/>
              <a:gd name="connsiteX83" fmla="*/ 126932 w 2425541"/>
              <a:gd name="connsiteY83" fmla="*/ 2355342 h 5347085"/>
              <a:gd name="connsiteX84" fmla="*/ 156492 w 2425541"/>
              <a:gd name="connsiteY84" fmla="*/ 2303178 h 5347085"/>
              <a:gd name="connsiteX85" fmla="*/ 182574 w 2425541"/>
              <a:gd name="connsiteY85" fmla="*/ 2251015 h 5347085"/>
              <a:gd name="connsiteX86" fmla="*/ 203439 w 2425541"/>
              <a:gd name="connsiteY86" fmla="*/ 2200589 h 5347085"/>
              <a:gd name="connsiteX87" fmla="*/ 217350 w 2425541"/>
              <a:gd name="connsiteY87" fmla="*/ 2146687 h 5347085"/>
              <a:gd name="connsiteX88" fmla="*/ 224305 w 2425541"/>
              <a:gd name="connsiteY88" fmla="*/ 2092784 h 5347085"/>
              <a:gd name="connsiteX89" fmla="*/ 224305 w 2425541"/>
              <a:gd name="connsiteY89" fmla="*/ 2035403 h 5347085"/>
              <a:gd name="connsiteX90" fmla="*/ 220827 w 2425541"/>
              <a:gd name="connsiteY90" fmla="*/ 1976284 h 5347085"/>
              <a:gd name="connsiteX91" fmla="*/ 213872 w 2425541"/>
              <a:gd name="connsiteY91" fmla="*/ 1917165 h 5347085"/>
              <a:gd name="connsiteX92" fmla="*/ 205178 w 2425541"/>
              <a:gd name="connsiteY92" fmla="*/ 1858046 h 5347085"/>
              <a:gd name="connsiteX93" fmla="*/ 198223 w 2425541"/>
              <a:gd name="connsiteY93" fmla="*/ 1798927 h 5347085"/>
              <a:gd name="connsiteX94" fmla="*/ 193007 w 2425541"/>
              <a:gd name="connsiteY94" fmla="*/ 1739808 h 5347085"/>
              <a:gd name="connsiteX95" fmla="*/ 194745 w 2425541"/>
              <a:gd name="connsiteY95" fmla="*/ 1684166 h 5347085"/>
              <a:gd name="connsiteX96" fmla="*/ 201701 w 2425541"/>
              <a:gd name="connsiteY96" fmla="*/ 1630263 h 5347085"/>
              <a:gd name="connsiteX97" fmla="*/ 217350 w 2425541"/>
              <a:gd name="connsiteY97" fmla="*/ 1578100 h 5347085"/>
              <a:gd name="connsiteX98" fmla="*/ 239954 w 2425541"/>
              <a:gd name="connsiteY98" fmla="*/ 1534630 h 5347085"/>
              <a:gd name="connsiteX99" fmla="*/ 269514 w 2425541"/>
              <a:gd name="connsiteY99" fmla="*/ 1492898 h 5347085"/>
              <a:gd name="connsiteX100" fmla="*/ 304290 w 2425541"/>
              <a:gd name="connsiteY100" fmla="*/ 1456384 h 5347085"/>
              <a:gd name="connsiteX101" fmla="*/ 344282 w 2425541"/>
              <a:gd name="connsiteY101" fmla="*/ 1419869 h 5347085"/>
              <a:gd name="connsiteX102" fmla="*/ 386013 w 2425541"/>
              <a:gd name="connsiteY102" fmla="*/ 1386832 h 5347085"/>
              <a:gd name="connsiteX103" fmla="*/ 429483 w 2425541"/>
              <a:gd name="connsiteY103" fmla="*/ 1353795 h 5347085"/>
              <a:gd name="connsiteX104" fmla="*/ 472953 w 2425541"/>
              <a:gd name="connsiteY104" fmla="*/ 1320757 h 5347085"/>
              <a:gd name="connsiteX105" fmla="*/ 516423 w 2425541"/>
              <a:gd name="connsiteY105" fmla="*/ 1287720 h 5347085"/>
              <a:gd name="connsiteX106" fmla="*/ 556416 w 2425541"/>
              <a:gd name="connsiteY106" fmla="*/ 1252944 h 5347085"/>
              <a:gd name="connsiteX107" fmla="*/ 591191 w 2425541"/>
              <a:gd name="connsiteY107" fmla="*/ 1212952 h 5347085"/>
              <a:gd name="connsiteX108" fmla="*/ 622490 w 2425541"/>
              <a:gd name="connsiteY108" fmla="*/ 1174698 h 5347085"/>
              <a:gd name="connsiteX109" fmla="*/ 646833 w 2425541"/>
              <a:gd name="connsiteY109" fmla="*/ 1131229 h 5347085"/>
              <a:gd name="connsiteX110" fmla="*/ 667699 w 2425541"/>
              <a:gd name="connsiteY110" fmla="*/ 1084281 h 5347085"/>
              <a:gd name="connsiteX111" fmla="*/ 685087 w 2425541"/>
              <a:gd name="connsiteY111" fmla="*/ 1033856 h 5347085"/>
              <a:gd name="connsiteX112" fmla="*/ 700736 w 2425541"/>
              <a:gd name="connsiteY112" fmla="*/ 981692 h 5347085"/>
              <a:gd name="connsiteX113" fmla="*/ 714646 w 2425541"/>
              <a:gd name="connsiteY113" fmla="*/ 929528 h 5347085"/>
              <a:gd name="connsiteX114" fmla="*/ 728556 w 2425541"/>
              <a:gd name="connsiteY114" fmla="*/ 875625 h 5347085"/>
              <a:gd name="connsiteX115" fmla="*/ 744206 w 2425541"/>
              <a:gd name="connsiteY115" fmla="*/ 825200 h 5347085"/>
              <a:gd name="connsiteX116" fmla="*/ 761594 w 2425541"/>
              <a:gd name="connsiteY116" fmla="*/ 774775 h 5347085"/>
              <a:gd name="connsiteX117" fmla="*/ 782459 w 2425541"/>
              <a:gd name="connsiteY117" fmla="*/ 727827 h 5347085"/>
              <a:gd name="connsiteX118" fmla="*/ 808541 w 2425541"/>
              <a:gd name="connsiteY118" fmla="*/ 686096 h 5347085"/>
              <a:gd name="connsiteX119" fmla="*/ 839840 w 2425541"/>
              <a:gd name="connsiteY119" fmla="*/ 647843 h 5347085"/>
              <a:gd name="connsiteX120" fmla="*/ 878093 w 2425541"/>
              <a:gd name="connsiteY120" fmla="*/ 616544 h 5347085"/>
              <a:gd name="connsiteX121" fmla="*/ 919824 w 2425541"/>
              <a:gd name="connsiteY121" fmla="*/ 590462 h 5347085"/>
              <a:gd name="connsiteX122" fmla="*/ 966772 w 2425541"/>
              <a:gd name="connsiteY122" fmla="*/ 569597 h 5347085"/>
              <a:gd name="connsiteX123" fmla="*/ 1017197 w 2425541"/>
              <a:gd name="connsiteY123" fmla="*/ 552209 h 5347085"/>
              <a:gd name="connsiteX124" fmla="*/ 1067622 w 2425541"/>
              <a:gd name="connsiteY124" fmla="*/ 536560 h 5347085"/>
              <a:gd name="connsiteX125" fmla="*/ 1121525 w 2425541"/>
              <a:gd name="connsiteY125" fmla="*/ 522649 h 5347085"/>
              <a:gd name="connsiteX126" fmla="*/ 1173689 w 2425541"/>
              <a:gd name="connsiteY126" fmla="*/ 508739 h 5347085"/>
              <a:gd name="connsiteX127" fmla="*/ 1225853 w 2425541"/>
              <a:gd name="connsiteY127" fmla="*/ 493090 h 5347085"/>
              <a:gd name="connsiteX128" fmla="*/ 1276278 w 2425541"/>
              <a:gd name="connsiteY128" fmla="*/ 475702 h 5347085"/>
              <a:gd name="connsiteX129" fmla="*/ 1323226 w 2425541"/>
              <a:gd name="connsiteY129" fmla="*/ 454836 h 5347085"/>
              <a:gd name="connsiteX130" fmla="*/ 1366696 w 2425541"/>
              <a:gd name="connsiteY130" fmla="*/ 430493 h 5347085"/>
              <a:gd name="connsiteX131" fmla="*/ 1404949 w 2425541"/>
              <a:gd name="connsiteY131" fmla="*/ 399195 h 5347085"/>
              <a:gd name="connsiteX132" fmla="*/ 1444942 w 2425541"/>
              <a:gd name="connsiteY132" fmla="*/ 364419 h 5347085"/>
              <a:gd name="connsiteX133" fmla="*/ 1479717 w 2425541"/>
              <a:gd name="connsiteY133" fmla="*/ 324426 h 5347085"/>
              <a:gd name="connsiteX134" fmla="*/ 1512755 w 2425541"/>
              <a:gd name="connsiteY134" fmla="*/ 282695 h 5347085"/>
              <a:gd name="connsiteX135" fmla="*/ 1545792 w 2425541"/>
              <a:gd name="connsiteY135" fmla="*/ 239225 h 5347085"/>
              <a:gd name="connsiteX136" fmla="*/ 1578829 w 2425541"/>
              <a:gd name="connsiteY136" fmla="*/ 195755 h 5347085"/>
              <a:gd name="connsiteX137" fmla="*/ 1611866 w 2425541"/>
              <a:gd name="connsiteY137" fmla="*/ 154024 h 5347085"/>
              <a:gd name="connsiteX138" fmla="*/ 1648381 w 2425541"/>
              <a:gd name="connsiteY138" fmla="*/ 114032 h 5347085"/>
              <a:gd name="connsiteX139" fmla="*/ 1684896 w 2425541"/>
              <a:gd name="connsiteY139" fmla="*/ 79256 h 5347085"/>
              <a:gd name="connsiteX140" fmla="*/ 1726627 w 2425541"/>
              <a:gd name="connsiteY140" fmla="*/ 49696 h 5347085"/>
              <a:gd name="connsiteX141" fmla="*/ 1770097 w 2425541"/>
              <a:gd name="connsiteY141" fmla="*/ 27092 h 5347085"/>
              <a:gd name="connsiteX142" fmla="*/ 1822261 w 2425541"/>
              <a:gd name="connsiteY142" fmla="*/ 11443 h 5347085"/>
              <a:gd name="connsiteX143" fmla="*/ 1876163 w 2425541"/>
              <a:gd name="connsiteY143" fmla="*/ 4487 h 5347085"/>
              <a:gd name="connsiteX144" fmla="*/ 1931805 w 2425541"/>
              <a:gd name="connsiteY144" fmla="*/ 2749 h 5347085"/>
              <a:gd name="connsiteX145" fmla="*/ 1990924 w 2425541"/>
              <a:gd name="connsiteY145" fmla="*/ 7965 h 5347085"/>
              <a:gd name="connsiteX146" fmla="*/ 2050043 w 2425541"/>
              <a:gd name="connsiteY146" fmla="*/ 14920 h 5347085"/>
              <a:gd name="connsiteX147" fmla="*/ 2109162 w 2425541"/>
              <a:gd name="connsiteY147" fmla="*/ 23614 h 5347085"/>
              <a:gd name="connsiteX148" fmla="*/ 2168282 w 2425541"/>
              <a:gd name="connsiteY148" fmla="*/ 30569 h 5347085"/>
              <a:gd name="connsiteX149" fmla="*/ 2227401 w 2425541"/>
              <a:gd name="connsiteY149" fmla="*/ 34047 h 5347085"/>
              <a:gd name="connsiteX150" fmla="*/ 2284781 w 2425541"/>
              <a:gd name="connsiteY150" fmla="*/ 34047 h 5347085"/>
              <a:gd name="connsiteX151" fmla="*/ 2338684 w 2425541"/>
              <a:gd name="connsiteY151" fmla="*/ 27092 h 5347085"/>
              <a:gd name="connsiteX152" fmla="*/ 2392586 w 2425541"/>
              <a:gd name="connsiteY152" fmla="*/ 13181 h 5347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2425541" h="5347085">
                <a:moveTo>
                  <a:pt x="2425541" y="0"/>
                </a:moveTo>
                <a:lnTo>
                  <a:pt x="2425541" y="5347085"/>
                </a:lnTo>
                <a:lnTo>
                  <a:pt x="2392586" y="5333903"/>
                </a:lnTo>
                <a:lnTo>
                  <a:pt x="2338684" y="5319993"/>
                </a:lnTo>
                <a:lnTo>
                  <a:pt x="2284781" y="5313037"/>
                </a:lnTo>
                <a:lnTo>
                  <a:pt x="2227401" y="5313037"/>
                </a:lnTo>
                <a:lnTo>
                  <a:pt x="2168282" y="5316515"/>
                </a:lnTo>
                <a:lnTo>
                  <a:pt x="2109162" y="5323470"/>
                </a:lnTo>
                <a:lnTo>
                  <a:pt x="2050043" y="5332164"/>
                </a:lnTo>
                <a:lnTo>
                  <a:pt x="1990924" y="5339119"/>
                </a:lnTo>
                <a:lnTo>
                  <a:pt x="1931805" y="5344336"/>
                </a:lnTo>
                <a:lnTo>
                  <a:pt x="1876163" y="5342597"/>
                </a:lnTo>
                <a:lnTo>
                  <a:pt x="1822261" y="5335642"/>
                </a:lnTo>
                <a:lnTo>
                  <a:pt x="1770097" y="5319993"/>
                </a:lnTo>
                <a:lnTo>
                  <a:pt x="1726627" y="5297388"/>
                </a:lnTo>
                <a:lnTo>
                  <a:pt x="1684896" y="5267829"/>
                </a:lnTo>
                <a:lnTo>
                  <a:pt x="1648381" y="5233053"/>
                </a:lnTo>
                <a:lnTo>
                  <a:pt x="1611866" y="5193060"/>
                </a:lnTo>
                <a:lnTo>
                  <a:pt x="1578829" y="5151329"/>
                </a:lnTo>
                <a:lnTo>
                  <a:pt x="1545792" y="5107859"/>
                </a:lnTo>
                <a:lnTo>
                  <a:pt x="1512755" y="5064389"/>
                </a:lnTo>
                <a:lnTo>
                  <a:pt x="1479717" y="5022658"/>
                </a:lnTo>
                <a:lnTo>
                  <a:pt x="1444942" y="4982666"/>
                </a:lnTo>
                <a:lnTo>
                  <a:pt x="1404949" y="4947890"/>
                </a:lnTo>
                <a:lnTo>
                  <a:pt x="1366696" y="4916591"/>
                </a:lnTo>
                <a:lnTo>
                  <a:pt x="1323226" y="4892248"/>
                </a:lnTo>
                <a:lnTo>
                  <a:pt x="1276278" y="4871383"/>
                </a:lnTo>
                <a:lnTo>
                  <a:pt x="1225853" y="4853995"/>
                </a:lnTo>
                <a:lnTo>
                  <a:pt x="1173689" y="4838346"/>
                </a:lnTo>
                <a:lnTo>
                  <a:pt x="1121525" y="4824435"/>
                </a:lnTo>
                <a:lnTo>
                  <a:pt x="1067622" y="4810525"/>
                </a:lnTo>
                <a:lnTo>
                  <a:pt x="1017197" y="4794876"/>
                </a:lnTo>
                <a:lnTo>
                  <a:pt x="966772" y="4777488"/>
                </a:lnTo>
                <a:lnTo>
                  <a:pt x="919824" y="4756622"/>
                </a:lnTo>
                <a:lnTo>
                  <a:pt x="878093" y="4730540"/>
                </a:lnTo>
                <a:lnTo>
                  <a:pt x="839840" y="4699242"/>
                </a:lnTo>
                <a:lnTo>
                  <a:pt x="808541" y="4660988"/>
                </a:lnTo>
                <a:lnTo>
                  <a:pt x="782459" y="4619257"/>
                </a:lnTo>
                <a:lnTo>
                  <a:pt x="761594" y="4572309"/>
                </a:lnTo>
                <a:lnTo>
                  <a:pt x="744206" y="4521884"/>
                </a:lnTo>
                <a:lnTo>
                  <a:pt x="728556" y="4471459"/>
                </a:lnTo>
                <a:lnTo>
                  <a:pt x="714646" y="4417556"/>
                </a:lnTo>
                <a:lnTo>
                  <a:pt x="700736" y="4365393"/>
                </a:lnTo>
                <a:lnTo>
                  <a:pt x="685087" y="4313229"/>
                </a:lnTo>
                <a:lnTo>
                  <a:pt x="667699" y="4262803"/>
                </a:lnTo>
                <a:lnTo>
                  <a:pt x="646833" y="4215856"/>
                </a:lnTo>
                <a:lnTo>
                  <a:pt x="622490" y="4172386"/>
                </a:lnTo>
                <a:lnTo>
                  <a:pt x="591191" y="4134132"/>
                </a:lnTo>
                <a:lnTo>
                  <a:pt x="556416" y="4094140"/>
                </a:lnTo>
                <a:lnTo>
                  <a:pt x="516423" y="4059364"/>
                </a:lnTo>
                <a:lnTo>
                  <a:pt x="472953" y="4026327"/>
                </a:lnTo>
                <a:lnTo>
                  <a:pt x="429483" y="3993290"/>
                </a:lnTo>
                <a:lnTo>
                  <a:pt x="386013" y="3960253"/>
                </a:lnTo>
                <a:lnTo>
                  <a:pt x="344282" y="3927215"/>
                </a:lnTo>
                <a:lnTo>
                  <a:pt x="304290" y="3890701"/>
                </a:lnTo>
                <a:lnTo>
                  <a:pt x="269514" y="3854186"/>
                </a:lnTo>
                <a:lnTo>
                  <a:pt x="239954" y="3812455"/>
                </a:lnTo>
                <a:lnTo>
                  <a:pt x="217350" y="3768985"/>
                </a:lnTo>
                <a:lnTo>
                  <a:pt x="201701" y="3716821"/>
                </a:lnTo>
                <a:lnTo>
                  <a:pt x="194745" y="3662918"/>
                </a:lnTo>
                <a:lnTo>
                  <a:pt x="193007" y="3607277"/>
                </a:lnTo>
                <a:lnTo>
                  <a:pt x="198223" y="3548157"/>
                </a:lnTo>
                <a:lnTo>
                  <a:pt x="205178" y="3489038"/>
                </a:lnTo>
                <a:lnTo>
                  <a:pt x="213872" y="3429919"/>
                </a:lnTo>
                <a:lnTo>
                  <a:pt x="220827" y="3370800"/>
                </a:lnTo>
                <a:lnTo>
                  <a:pt x="224305" y="3311681"/>
                </a:lnTo>
                <a:lnTo>
                  <a:pt x="224305" y="3254301"/>
                </a:lnTo>
                <a:lnTo>
                  <a:pt x="217350" y="3200398"/>
                </a:lnTo>
                <a:lnTo>
                  <a:pt x="203439" y="3146495"/>
                </a:lnTo>
                <a:lnTo>
                  <a:pt x="182574" y="3096070"/>
                </a:lnTo>
                <a:lnTo>
                  <a:pt x="156492" y="3043906"/>
                </a:lnTo>
                <a:lnTo>
                  <a:pt x="126932" y="2991742"/>
                </a:lnTo>
                <a:lnTo>
                  <a:pt x="95634" y="2939578"/>
                </a:lnTo>
                <a:lnTo>
                  <a:pt x="66074" y="2889153"/>
                </a:lnTo>
                <a:lnTo>
                  <a:pt x="39992" y="2835250"/>
                </a:lnTo>
                <a:lnTo>
                  <a:pt x="19127" y="2783086"/>
                </a:lnTo>
                <a:lnTo>
                  <a:pt x="5216" y="2729184"/>
                </a:lnTo>
                <a:lnTo>
                  <a:pt x="0" y="2673542"/>
                </a:lnTo>
                <a:lnTo>
                  <a:pt x="5216" y="2617901"/>
                </a:lnTo>
                <a:lnTo>
                  <a:pt x="19127" y="2563998"/>
                </a:lnTo>
                <a:lnTo>
                  <a:pt x="39992" y="2511834"/>
                </a:lnTo>
                <a:lnTo>
                  <a:pt x="66074" y="2457931"/>
                </a:lnTo>
                <a:lnTo>
                  <a:pt x="95634" y="2407506"/>
                </a:lnTo>
                <a:lnTo>
                  <a:pt x="126932" y="2355342"/>
                </a:lnTo>
                <a:lnTo>
                  <a:pt x="156492" y="2303178"/>
                </a:lnTo>
                <a:lnTo>
                  <a:pt x="182574" y="2251015"/>
                </a:lnTo>
                <a:lnTo>
                  <a:pt x="203439" y="2200589"/>
                </a:lnTo>
                <a:lnTo>
                  <a:pt x="217350" y="2146687"/>
                </a:lnTo>
                <a:lnTo>
                  <a:pt x="224305" y="2092784"/>
                </a:lnTo>
                <a:lnTo>
                  <a:pt x="224305" y="2035403"/>
                </a:lnTo>
                <a:lnTo>
                  <a:pt x="220827" y="1976284"/>
                </a:lnTo>
                <a:lnTo>
                  <a:pt x="213872" y="1917165"/>
                </a:lnTo>
                <a:lnTo>
                  <a:pt x="205178" y="1858046"/>
                </a:lnTo>
                <a:lnTo>
                  <a:pt x="198223" y="1798927"/>
                </a:lnTo>
                <a:lnTo>
                  <a:pt x="193007" y="1739808"/>
                </a:lnTo>
                <a:lnTo>
                  <a:pt x="194745" y="1684166"/>
                </a:lnTo>
                <a:lnTo>
                  <a:pt x="201701" y="1630263"/>
                </a:lnTo>
                <a:lnTo>
                  <a:pt x="217350" y="1578100"/>
                </a:lnTo>
                <a:lnTo>
                  <a:pt x="239954" y="1534630"/>
                </a:lnTo>
                <a:lnTo>
                  <a:pt x="269514" y="1492898"/>
                </a:lnTo>
                <a:lnTo>
                  <a:pt x="304290" y="1456384"/>
                </a:lnTo>
                <a:lnTo>
                  <a:pt x="344282" y="1419869"/>
                </a:lnTo>
                <a:lnTo>
                  <a:pt x="386013" y="1386832"/>
                </a:lnTo>
                <a:lnTo>
                  <a:pt x="429483" y="1353795"/>
                </a:lnTo>
                <a:lnTo>
                  <a:pt x="472953" y="1320757"/>
                </a:lnTo>
                <a:lnTo>
                  <a:pt x="516423" y="1287720"/>
                </a:lnTo>
                <a:lnTo>
                  <a:pt x="556416" y="1252944"/>
                </a:lnTo>
                <a:lnTo>
                  <a:pt x="591191" y="1212952"/>
                </a:lnTo>
                <a:lnTo>
                  <a:pt x="622490" y="1174698"/>
                </a:lnTo>
                <a:lnTo>
                  <a:pt x="646833" y="1131229"/>
                </a:lnTo>
                <a:lnTo>
                  <a:pt x="667699" y="1084281"/>
                </a:lnTo>
                <a:lnTo>
                  <a:pt x="685087" y="1033856"/>
                </a:lnTo>
                <a:lnTo>
                  <a:pt x="700736" y="981692"/>
                </a:lnTo>
                <a:lnTo>
                  <a:pt x="714646" y="929528"/>
                </a:lnTo>
                <a:lnTo>
                  <a:pt x="728556" y="875625"/>
                </a:lnTo>
                <a:lnTo>
                  <a:pt x="744206" y="825200"/>
                </a:lnTo>
                <a:lnTo>
                  <a:pt x="761594" y="774775"/>
                </a:lnTo>
                <a:lnTo>
                  <a:pt x="782459" y="727827"/>
                </a:lnTo>
                <a:lnTo>
                  <a:pt x="808541" y="686096"/>
                </a:lnTo>
                <a:lnTo>
                  <a:pt x="839840" y="647843"/>
                </a:lnTo>
                <a:lnTo>
                  <a:pt x="878093" y="616544"/>
                </a:lnTo>
                <a:lnTo>
                  <a:pt x="919824" y="590462"/>
                </a:lnTo>
                <a:lnTo>
                  <a:pt x="966772" y="569597"/>
                </a:lnTo>
                <a:lnTo>
                  <a:pt x="1017197" y="552209"/>
                </a:lnTo>
                <a:lnTo>
                  <a:pt x="1067622" y="536560"/>
                </a:lnTo>
                <a:lnTo>
                  <a:pt x="1121525" y="522649"/>
                </a:lnTo>
                <a:lnTo>
                  <a:pt x="1173689" y="508739"/>
                </a:lnTo>
                <a:lnTo>
                  <a:pt x="1225853" y="493090"/>
                </a:lnTo>
                <a:lnTo>
                  <a:pt x="1276278" y="475702"/>
                </a:lnTo>
                <a:lnTo>
                  <a:pt x="1323226" y="454836"/>
                </a:lnTo>
                <a:lnTo>
                  <a:pt x="1366696" y="430493"/>
                </a:lnTo>
                <a:lnTo>
                  <a:pt x="1404949" y="399195"/>
                </a:lnTo>
                <a:lnTo>
                  <a:pt x="1444942" y="364419"/>
                </a:lnTo>
                <a:lnTo>
                  <a:pt x="1479717" y="324426"/>
                </a:lnTo>
                <a:lnTo>
                  <a:pt x="1512755" y="282695"/>
                </a:lnTo>
                <a:lnTo>
                  <a:pt x="1545792" y="239225"/>
                </a:lnTo>
                <a:lnTo>
                  <a:pt x="1578829" y="195755"/>
                </a:lnTo>
                <a:lnTo>
                  <a:pt x="1611866" y="154024"/>
                </a:lnTo>
                <a:lnTo>
                  <a:pt x="1648381" y="114032"/>
                </a:lnTo>
                <a:lnTo>
                  <a:pt x="1684896" y="79256"/>
                </a:lnTo>
                <a:lnTo>
                  <a:pt x="1726627" y="49696"/>
                </a:lnTo>
                <a:lnTo>
                  <a:pt x="1770097" y="27092"/>
                </a:lnTo>
                <a:lnTo>
                  <a:pt x="1822261" y="11443"/>
                </a:lnTo>
                <a:lnTo>
                  <a:pt x="1876163" y="4487"/>
                </a:lnTo>
                <a:lnTo>
                  <a:pt x="1931805" y="2749"/>
                </a:lnTo>
                <a:lnTo>
                  <a:pt x="1990924" y="7965"/>
                </a:lnTo>
                <a:lnTo>
                  <a:pt x="2050043" y="14920"/>
                </a:lnTo>
                <a:lnTo>
                  <a:pt x="2109162" y="23614"/>
                </a:lnTo>
                <a:lnTo>
                  <a:pt x="2168282" y="30569"/>
                </a:lnTo>
                <a:lnTo>
                  <a:pt x="2227401" y="34047"/>
                </a:lnTo>
                <a:lnTo>
                  <a:pt x="2284781" y="34047"/>
                </a:lnTo>
                <a:lnTo>
                  <a:pt x="2338684" y="27092"/>
                </a:lnTo>
                <a:lnTo>
                  <a:pt x="2392586" y="13181"/>
                </a:lnTo>
                <a:close/>
              </a:path>
            </a:pathLst>
          </a:custGeom>
          <a:solidFill>
            <a:srgbClr val="FFFFFF">
              <a:alpha val="10000"/>
            </a:srgbClr>
          </a:solidFill>
          <a:ln w="0">
            <a:noFill/>
            <a:prstDash val="solid"/>
            <a:round/>
            <a:headEnd/>
            <a:tailEnd/>
          </a:ln>
        </p:spPr>
      </p:sp>
      <p:sp>
        <p:nvSpPr>
          <p:cNvPr id="2" name="Title 1">
            <a:extLst>
              <a:ext uri="{FF2B5EF4-FFF2-40B4-BE49-F238E27FC236}">
                <a16:creationId xmlns:a16="http://schemas.microsoft.com/office/drawing/2014/main" id="{45125836-F6D2-E868-6908-B1A2275F961C}"/>
              </a:ext>
            </a:extLst>
          </p:cNvPr>
          <p:cNvSpPr>
            <a:spLocks noGrp="1"/>
          </p:cNvSpPr>
          <p:nvPr>
            <p:ph type="title"/>
          </p:nvPr>
        </p:nvSpPr>
        <p:spPr>
          <a:xfrm>
            <a:off x="100639" y="403607"/>
            <a:ext cx="11990719" cy="1494000"/>
          </a:xfrm>
        </p:spPr>
        <p:txBody>
          <a:bodyPr vert="horz" lIns="91440" tIns="45720" rIns="91440" bIns="45720" rtlCol="0" anchor="t">
            <a:normAutofit/>
          </a:bodyPr>
          <a:lstStyle/>
          <a:p>
            <a:pPr algn="ctr"/>
            <a:r>
              <a:rPr lang="en-US" sz="3900" dirty="0">
                <a:solidFill>
                  <a:schemeClr val="bg1"/>
                </a:solidFill>
              </a:rPr>
              <a:t>REDEFINING HOW SUCCESS IS MEASURED in First Nations, Inuit and Métis Learning Handbook</a:t>
            </a:r>
            <a:endParaRPr lang="en-US"/>
          </a:p>
        </p:txBody>
      </p:sp>
      <p:sp>
        <p:nvSpPr>
          <p:cNvPr id="4" name="Text Placeholder 3">
            <a:extLst>
              <a:ext uri="{FF2B5EF4-FFF2-40B4-BE49-F238E27FC236}">
                <a16:creationId xmlns:a16="http://schemas.microsoft.com/office/drawing/2014/main" id="{4185050B-24CA-C3C1-ABF3-B5763C8EE322}"/>
              </a:ext>
            </a:extLst>
          </p:cNvPr>
          <p:cNvSpPr>
            <a:spLocks noGrp="1"/>
          </p:cNvSpPr>
          <p:nvPr>
            <p:ph type="body" sz="half" idx="2"/>
          </p:nvPr>
        </p:nvSpPr>
        <p:spPr>
          <a:xfrm>
            <a:off x="244411" y="1897811"/>
            <a:ext cx="4806974" cy="4561896"/>
          </a:xfrm>
          <a:ln>
            <a:solidFill>
              <a:schemeClr val="bg1"/>
            </a:solidFill>
          </a:ln>
        </p:spPr>
        <p:txBody>
          <a:bodyPr vert="horz" lIns="91440" tIns="45720" rIns="91440" bIns="45720" rtlCol="0" anchor="t">
            <a:normAutofit/>
          </a:bodyPr>
          <a:lstStyle/>
          <a:p>
            <a:pPr indent="-228600">
              <a:buFont typeface="Arial" panose="020B0604020202020204" pitchFamily="34" charset="0"/>
              <a:buChar char="•"/>
            </a:pPr>
            <a:r>
              <a:rPr lang="en-US" sz="2000" dirty="0">
                <a:solidFill>
                  <a:schemeClr val="bg1">
                    <a:alpha val="80000"/>
                  </a:schemeClr>
                </a:solidFill>
                <a:latin typeface="Calibri Light"/>
                <a:cs typeface="Calibri Light"/>
              </a:rPr>
              <a:t>Link from previously slide enforces the promotion of learning through Indigenous cultures.</a:t>
            </a:r>
          </a:p>
          <a:p>
            <a:pPr indent="-228600">
              <a:buFont typeface="Arial" panose="020B0604020202020204" pitchFamily="34" charset="0"/>
              <a:buChar char="•"/>
            </a:pPr>
            <a:r>
              <a:rPr lang="en-US" sz="2000" b="1" dirty="0">
                <a:solidFill>
                  <a:schemeClr val="bg1">
                    <a:alpha val="80000"/>
                  </a:schemeClr>
                </a:solidFill>
                <a:latin typeface="Calibri Light"/>
                <a:cs typeface="Calibri Light"/>
              </a:rPr>
              <a:t>Does it count as an "academic book?"</a:t>
            </a:r>
          </a:p>
          <a:p>
            <a:pPr marL="285750" indent="-228600">
              <a:buFont typeface="Arial" panose="020B0604020202020204" pitchFamily="34" charset="0"/>
              <a:buChar char="•"/>
            </a:pPr>
            <a:r>
              <a:rPr lang="en-US" sz="2000" dirty="0">
                <a:solidFill>
                  <a:schemeClr val="bg1">
                    <a:alpha val="80000"/>
                  </a:schemeClr>
                </a:solidFill>
                <a:latin typeface="Calibri Light"/>
                <a:cs typeface="Calibri Light"/>
              </a:rPr>
              <a:t>Provides models for holistic lifelong learning</a:t>
            </a:r>
          </a:p>
          <a:p>
            <a:pPr marL="285750" indent="-228600">
              <a:buFont typeface="Arial" panose="020B0604020202020204" pitchFamily="34" charset="0"/>
              <a:buChar char="•"/>
            </a:pPr>
            <a:r>
              <a:rPr lang="en-US" sz="2000" dirty="0">
                <a:solidFill>
                  <a:schemeClr val="bg1">
                    <a:alpha val="80000"/>
                  </a:schemeClr>
                </a:solidFill>
                <a:latin typeface="Calibri Light"/>
                <a:cs typeface="Calibri Light"/>
              </a:rPr>
              <a:t>Goals towards a national framework – education being implemented and accessible everywhere!</a:t>
            </a:r>
          </a:p>
          <a:p>
            <a:pPr marL="285750" indent="-228600">
              <a:buFont typeface="Arial" panose="020B0604020202020204" pitchFamily="34" charset="0"/>
              <a:buChar char="•"/>
            </a:pPr>
            <a:r>
              <a:rPr lang="en-US" sz="2000" dirty="0">
                <a:solidFill>
                  <a:schemeClr val="bg1">
                    <a:alpha val="80000"/>
                  </a:schemeClr>
                </a:solidFill>
                <a:latin typeface="Calibri Light"/>
                <a:cs typeface="Calibri Light"/>
              </a:rPr>
              <a:t>Reinforces the history and culture of Indigenous people and current approaches</a:t>
            </a:r>
          </a:p>
          <a:p>
            <a:pPr marL="742950" lvl="1" indent="-228600">
              <a:buFont typeface="Arial" panose="020B0604020202020204" pitchFamily="34" charset="0"/>
              <a:buChar char="•"/>
            </a:pPr>
            <a:r>
              <a:rPr lang="en-US" sz="2000" dirty="0">
                <a:solidFill>
                  <a:schemeClr val="bg1">
                    <a:alpha val="80000"/>
                  </a:schemeClr>
                </a:solidFill>
                <a:latin typeface="Calibri Light"/>
                <a:cs typeface="Calibri Light"/>
              </a:rPr>
              <a:t>Idea for educating the past as well as future learners!</a:t>
            </a:r>
          </a:p>
          <a:p>
            <a:pPr marL="742950" lvl="1" indent="-228600">
              <a:buChar char="•"/>
            </a:pPr>
            <a:endParaRPr lang="en-US" sz="2000" dirty="0">
              <a:solidFill>
                <a:srgbClr val="FFFFFF">
                  <a:alpha val="80000"/>
                </a:srgbClr>
              </a:solidFill>
              <a:latin typeface="Calibri Light"/>
              <a:cs typeface="Calibri Light"/>
            </a:endParaRPr>
          </a:p>
        </p:txBody>
      </p:sp>
      <p:pic>
        <p:nvPicPr>
          <p:cNvPr id="5" name="Picture 5">
            <a:extLst>
              <a:ext uri="{FF2B5EF4-FFF2-40B4-BE49-F238E27FC236}">
                <a16:creationId xmlns:a16="http://schemas.microsoft.com/office/drawing/2014/main" id="{2F87339A-5B82-F9F8-FDB4-54364B794310}"/>
              </a:ext>
            </a:extLst>
          </p:cNvPr>
          <p:cNvPicPr>
            <a:picLocks noGrp="1" noChangeAspect="1"/>
          </p:cNvPicPr>
          <p:nvPr>
            <p:ph type="pic" idx="1"/>
          </p:nvPr>
        </p:nvPicPr>
        <p:blipFill rotWithShape="1">
          <a:blip r:embed="rId2"/>
          <a:srcRect t="1084" r="-281" b="2439"/>
          <a:stretch/>
        </p:blipFill>
        <p:spPr>
          <a:xfrm>
            <a:off x="5362774" y="1646704"/>
            <a:ext cx="6733040" cy="5114406"/>
          </a:xfrm>
          <a:prstGeom prst="rect">
            <a:avLst/>
          </a:prstGeom>
        </p:spPr>
      </p:pic>
    </p:spTree>
    <p:extLst>
      <p:ext uri="{BB962C8B-B14F-4D97-AF65-F5344CB8AC3E}">
        <p14:creationId xmlns:p14="http://schemas.microsoft.com/office/powerpoint/2010/main" val="1165846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0C6309-8F7B-FA9F-34C6-4E9A471B039E}"/>
              </a:ext>
            </a:extLst>
          </p:cNvPr>
          <p:cNvSpPr>
            <a:spLocks noGrp="1"/>
          </p:cNvSpPr>
          <p:nvPr>
            <p:ph type="title"/>
          </p:nvPr>
        </p:nvSpPr>
        <p:spPr>
          <a:xfrm>
            <a:off x="-3279" y="1714289"/>
            <a:ext cx="4091796" cy="4719955"/>
          </a:xfrm>
        </p:spPr>
        <p:txBody>
          <a:bodyPr>
            <a:normAutofit/>
          </a:bodyPr>
          <a:lstStyle/>
          <a:p>
            <a:r>
              <a:rPr lang="en-US" sz="3400" b="1">
                <a:solidFill>
                  <a:srgbClr val="FFFFFF"/>
                </a:solidFill>
                <a:ea typeface="+mj-lt"/>
                <a:cs typeface="+mj-lt"/>
              </a:rPr>
              <a:t>Curriculum Laboratory – First Nations, Metis and Inuit Perspectives in K-12 Literature: Indigenous Voices and Ways of Knowing</a:t>
            </a:r>
            <a:endParaRPr lang="en-US" sz="3400">
              <a:solidFill>
                <a:srgbClr val="FFFFFF"/>
              </a:solidFill>
              <a:ea typeface="+mj-lt"/>
              <a:cs typeface="+mj-lt"/>
            </a:endParaRPr>
          </a:p>
          <a:p>
            <a:endParaRPr lang="en-US" sz="3400">
              <a:solidFill>
                <a:srgbClr val="FFFFFF"/>
              </a:solidFill>
              <a:cs typeface="Calibri Light"/>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8A1B0B0-E1CE-CC70-FB97-0A91133546AD}"/>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sz="2600">
                <a:cs typeface="Calibri" panose="020F0502020204030204"/>
              </a:rPr>
              <a:t>The accessibility of the curriculum lab on the University of Lethbridge library website is a notable aspect of my findings. As it is not specifically an article, I did not choose this as the final choice for the Tracing a Path assignment. However, knowing that resources are available to directly teach students about Metis culture through children's literature is important. The literature written and illustrated by Metis people brings legible resources for students and 100% accurate information. </a:t>
            </a:r>
          </a:p>
          <a:p>
            <a:r>
              <a:rPr lang="en-US" sz="2600">
                <a:cs typeface="Calibri" panose="020F0502020204030204"/>
              </a:rPr>
              <a:t>It also relates to </a:t>
            </a:r>
            <a:r>
              <a:rPr lang="en-US" sz="2600">
                <a:ea typeface="+mn-lt"/>
                <a:cs typeface="+mn-lt"/>
              </a:rPr>
              <a:t>Bringing Métis Children’s Literature to Life: Teacher Guidebook (Second Edition) on the website as those are books recommended about Metis culture.</a:t>
            </a:r>
          </a:p>
        </p:txBody>
      </p:sp>
    </p:spTree>
    <p:extLst>
      <p:ext uri="{BB962C8B-B14F-4D97-AF65-F5344CB8AC3E}">
        <p14:creationId xmlns:p14="http://schemas.microsoft.com/office/powerpoint/2010/main" val="1458986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9C3BC-3CDC-4122-2B01-1E2B6AD8C13C}"/>
              </a:ext>
            </a:extLst>
          </p:cNvPr>
          <p:cNvSpPr>
            <a:spLocks noGrp="1"/>
          </p:cNvSpPr>
          <p:nvPr>
            <p:ph type="title"/>
          </p:nvPr>
        </p:nvSpPr>
        <p:spPr>
          <a:xfrm>
            <a:off x="1653363" y="365760"/>
            <a:ext cx="9367203" cy="1188720"/>
          </a:xfrm>
        </p:spPr>
        <p:txBody>
          <a:bodyPr vert="horz" lIns="91440" tIns="45720" rIns="91440" bIns="45720" rtlCol="0" anchor="ctr">
            <a:normAutofit/>
          </a:bodyPr>
          <a:lstStyle/>
          <a:p>
            <a:r>
              <a:rPr lang="en-US" sz="3700" kern="1200">
                <a:solidFill>
                  <a:schemeClr val="tx1"/>
                </a:solidFill>
                <a:latin typeface="+mj-lt"/>
                <a:ea typeface="+mj-ea"/>
                <a:cs typeface="+mj-cs"/>
              </a:rPr>
              <a:t>Findings</a:t>
            </a:r>
            <a:br>
              <a:rPr lang="en-US" sz="3700" kern="1200">
                <a:solidFill>
                  <a:schemeClr val="tx1"/>
                </a:solidFill>
                <a:latin typeface="+mj-lt"/>
                <a:ea typeface="+mj-ea"/>
                <a:cs typeface="+mj-cs"/>
              </a:rPr>
            </a:br>
            <a:r>
              <a:rPr lang="en-US" sz="3700" kern="1200">
                <a:solidFill>
                  <a:schemeClr val="tx1"/>
                </a:solidFill>
                <a:latin typeface="+mj-lt"/>
                <a:ea typeface="+mj-ea"/>
                <a:cs typeface="+mj-cs"/>
              </a:rPr>
              <a:t>&amp; Thoughts</a:t>
            </a:r>
          </a:p>
        </p:txBody>
      </p:sp>
      <p:sp>
        <p:nvSpPr>
          <p:cNvPr id="7" name="Freeform: Shape 8">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10">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Content Placeholder 3">
            <a:extLst>
              <a:ext uri="{FF2B5EF4-FFF2-40B4-BE49-F238E27FC236}">
                <a16:creationId xmlns:a16="http://schemas.microsoft.com/office/drawing/2014/main" id="{F429DBBC-9BFB-A11F-8125-9E83B820DDF7}"/>
              </a:ext>
            </a:extLst>
          </p:cNvPr>
          <p:cNvSpPr>
            <a:spLocks noGrp="1"/>
          </p:cNvSpPr>
          <p:nvPr>
            <p:ph sz="half" idx="2"/>
          </p:nvPr>
        </p:nvSpPr>
        <p:spPr>
          <a:xfrm>
            <a:off x="1107024" y="1773706"/>
            <a:ext cx="10948713" cy="4889912"/>
          </a:xfrm>
        </p:spPr>
        <p:txBody>
          <a:bodyPr vert="horz" lIns="91440" tIns="45720" rIns="91440" bIns="45720" rtlCol="0" anchor="t">
            <a:noAutofit/>
          </a:bodyPr>
          <a:lstStyle/>
          <a:p>
            <a:r>
              <a:rPr lang="en-US" sz="1500" b="1" dirty="0">
                <a:latin typeface="Calibri Light"/>
                <a:cs typeface="Calibri Light"/>
              </a:rPr>
              <a:t>Article Chosen – Sharing Indigenous Knowledge through Intergenerational Digital Storytelling: Design of a Workshop Engaging Elders and Youth</a:t>
            </a:r>
            <a:endParaRPr lang="en-US" sz="1500">
              <a:latin typeface="Calibri Light"/>
              <a:cs typeface="Calibri Light"/>
            </a:endParaRPr>
          </a:p>
          <a:p>
            <a:pPr marL="0"/>
            <a:r>
              <a:rPr lang="en-US" sz="1500" dirty="0">
                <a:latin typeface="Calibri Light"/>
                <a:cs typeface="Calibri Light"/>
              </a:rPr>
              <a:t>Hausknecht, S., Freeman, S., Martin, J., Nash, C., &amp; Skinner, K. (2021). Sharing indigenous knowledge through intergenerational digital storytelling: Design of a workshop engaging elders and youth.</a:t>
            </a:r>
            <a:r>
              <a:rPr lang="en-US" sz="1500" i="1" dirty="0">
                <a:latin typeface="Calibri Light"/>
                <a:cs typeface="Calibri Light"/>
              </a:rPr>
              <a:t> Educational Gerontology, 47</a:t>
            </a:r>
            <a:r>
              <a:rPr lang="en-US" sz="1500" dirty="0">
                <a:latin typeface="Calibri Light"/>
                <a:cs typeface="Calibri Light"/>
              </a:rPr>
              <a:t>(7), 285-296. </a:t>
            </a:r>
            <a:r>
              <a:rPr lang="en-US" sz="1500" dirty="0">
                <a:latin typeface="Calibri Light"/>
                <a:cs typeface="Calibri Light"/>
                <a:hlinkClick r:id="rId2"/>
              </a:rPr>
              <a:t>https://doi.org/10.1080/03601277.2021.1927484</a:t>
            </a:r>
            <a:endParaRPr lang="en-US" sz="1500">
              <a:latin typeface="Calibri Light"/>
              <a:cs typeface="Calibri Light"/>
            </a:endParaRPr>
          </a:p>
          <a:p>
            <a:r>
              <a:rPr lang="en-US" sz="1500" dirty="0">
                <a:latin typeface="Calibri Light"/>
                <a:cs typeface="Calibri Light"/>
              </a:rPr>
              <a:t>Bringing awareness of culture, inclusion, seclusion, and integration of Metis cultures is the main aim I focused towards in my findings. After looking for hours, the closest article I could find to communicate Metis culture and identity being incorporated in schools was through digital storytelling which engages both elders and youth. This utilizes my initial thoughts of combining new information with old and uphold the aspect of the Gabriel Dumont Institute Website that focuses on real, outside Indigenous resources.</a:t>
            </a:r>
            <a:endParaRPr lang="en-US" sz="1500">
              <a:latin typeface="Calibri Light"/>
              <a:cs typeface="Calibri Light"/>
            </a:endParaRPr>
          </a:p>
          <a:p>
            <a:r>
              <a:rPr lang="en-US" sz="1500" dirty="0">
                <a:latin typeface="Calibri Light"/>
                <a:cs typeface="Calibri Light"/>
              </a:rPr>
              <a:t>This article utilizes numerous references and citations that tie directly to Indigenous culture and beliefs. However, the main focus is not DIRECTLY focused on Metis culture. The struggle of finding such an article led me to lead my findings more towards Indigenous culture as a whole in Canada, and the way teachings can be utilized in the classroom. When considering the use of elders through digital storytelling, I found that this is the closest connection I could find to the website as they are both digital and can be accessible when pointed in the right direction.</a:t>
            </a:r>
            <a:endParaRPr lang="en-US" sz="1500">
              <a:latin typeface="Calibri Light"/>
              <a:cs typeface="Calibri Light"/>
            </a:endParaRPr>
          </a:p>
          <a:p>
            <a:r>
              <a:rPr lang="en-US" sz="1500" dirty="0">
                <a:latin typeface="Calibri Light"/>
                <a:cs typeface="Calibri Light"/>
              </a:rPr>
              <a:t>The use of an article alone from the University of Lethbridge website is not the most effective way of teaching students in classrooms about Indigenous culture. From the previous examples of the curriculum lab and the handbook, having culture taught physically and through implementation is a more effective way to carry knowledge across generations. The Gabriel Dumont website has this aspect, as it is not a website that has information, and once read the learning is complete. It is constantly updated with elders and resources and gives outside examples of how to incorporate Metis learning in a classroom. Finding this article led me to the questions:</a:t>
            </a:r>
            <a:endParaRPr lang="en-US" sz="1500">
              <a:latin typeface="Calibri Light"/>
              <a:cs typeface="Calibri Light"/>
            </a:endParaRPr>
          </a:p>
          <a:p>
            <a:pPr lvl="1"/>
            <a:r>
              <a:rPr lang="en-US" sz="1500" dirty="0">
                <a:latin typeface="Calibri Light"/>
                <a:cs typeface="Calibri Light"/>
              </a:rPr>
              <a:t>What is the relevance one wishes to reach? It is just about researching or is it about incorporating this knowledge in everyday life?</a:t>
            </a:r>
          </a:p>
          <a:p>
            <a:endParaRPr lang="en-US" sz="1500"/>
          </a:p>
          <a:p>
            <a:endParaRPr lang="en-US" sz="1500"/>
          </a:p>
        </p:txBody>
      </p:sp>
    </p:spTree>
    <p:extLst>
      <p:ext uri="{BB962C8B-B14F-4D97-AF65-F5344CB8AC3E}">
        <p14:creationId xmlns:p14="http://schemas.microsoft.com/office/powerpoint/2010/main" val="3581719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232B152-3720-4D3B-97ED-45CE5483F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11BAB570-FF10-4E96-8A3F-FA9804702B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693698" cy="6858000"/>
          </a:xfrm>
          <a:custGeom>
            <a:avLst/>
            <a:gdLst>
              <a:gd name="connsiteX0" fmla="*/ 0 w 4693698"/>
              <a:gd name="connsiteY0" fmla="*/ 0 h 6858000"/>
              <a:gd name="connsiteX1" fmla="*/ 420914 w 4693698"/>
              <a:gd name="connsiteY1" fmla="*/ 0 h 6858000"/>
              <a:gd name="connsiteX2" fmla="*/ 1582057 w 4693698"/>
              <a:gd name="connsiteY2" fmla="*/ 0 h 6858000"/>
              <a:gd name="connsiteX3" fmla="*/ 4503903 w 4693698"/>
              <a:gd name="connsiteY3" fmla="*/ 0 h 6858000"/>
              <a:gd name="connsiteX4" fmla="*/ 4508943 w 4693698"/>
              <a:gd name="connsiteY4" fmla="*/ 66675 h 6858000"/>
              <a:gd name="connsiteX5" fmla="*/ 4517340 w 4693698"/>
              <a:gd name="connsiteY5" fmla="*/ 122237 h 6858000"/>
              <a:gd name="connsiteX6" fmla="*/ 4527418 w 4693698"/>
              <a:gd name="connsiteY6" fmla="*/ 174625 h 6858000"/>
              <a:gd name="connsiteX7" fmla="*/ 4544214 w 4693698"/>
              <a:gd name="connsiteY7" fmla="*/ 217487 h 6858000"/>
              <a:gd name="connsiteX8" fmla="*/ 4561010 w 4693698"/>
              <a:gd name="connsiteY8" fmla="*/ 260350 h 6858000"/>
              <a:gd name="connsiteX9" fmla="*/ 4581165 w 4693698"/>
              <a:gd name="connsiteY9" fmla="*/ 296862 h 6858000"/>
              <a:gd name="connsiteX10" fmla="*/ 4601320 w 4693698"/>
              <a:gd name="connsiteY10" fmla="*/ 334962 h 6858000"/>
              <a:gd name="connsiteX11" fmla="*/ 4619796 w 4693698"/>
              <a:gd name="connsiteY11" fmla="*/ 369887 h 6858000"/>
              <a:gd name="connsiteX12" fmla="*/ 4638271 w 4693698"/>
              <a:gd name="connsiteY12" fmla="*/ 409575 h 6858000"/>
              <a:gd name="connsiteX13" fmla="*/ 4655067 w 4693698"/>
              <a:gd name="connsiteY13" fmla="*/ 450850 h 6858000"/>
              <a:gd name="connsiteX14" fmla="*/ 4670184 w 4693698"/>
              <a:gd name="connsiteY14" fmla="*/ 496887 h 6858000"/>
              <a:gd name="connsiteX15" fmla="*/ 4681941 w 4693698"/>
              <a:gd name="connsiteY15" fmla="*/ 546100 h 6858000"/>
              <a:gd name="connsiteX16" fmla="*/ 4690339 w 4693698"/>
              <a:gd name="connsiteY16" fmla="*/ 606425 h 6858000"/>
              <a:gd name="connsiteX17" fmla="*/ 4693698 w 4693698"/>
              <a:gd name="connsiteY17" fmla="*/ 673100 h 6858000"/>
              <a:gd name="connsiteX18" fmla="*/ 4690339 w 4693698"/>
              <a:gd name="connsiteY18" fmla="*/ 744537 h 6858000"/>
              <a:gd name="connsiteX19" fmla="*/ 4681941 w 4693698"/>
              <a:gd name="connsiteY19" fmla="*/ 801687 h 6858000"/>
              <a:gd name="connsiteX20" fmla="*/ 4670184 w 4693698"/>
              <a:gd name="connsiteY20" fmla="*/ 854075 h 6858000"/>
              <a:gd name="connsiteX21" fmla="*/ 4655067 w 4693698"/>
              <a:gd name="connsiteY21" fmla="*/ 901700 h 6858000"/>
              <a:gd name="connsiteX22" fmla="*/ 4638271 w 4693698"/>
              <a:gd name="connsiteY22" fmla="*/ 942975 h 6858000"/>
              <a:gd name="connsiteX23" fmla="*/ 4618116 w 4693698"/>
              <a:gd name="connsiteY23" fmla="*/ 981075 h 6858000"/>
              <a:gd name="connsiteX24" fmla="*/ 4597961 w 4693698"/>
              <a:gd name="connsiteY24" fmla="*/ 1017587 h 6858000"/>
              <a:gd name="connsiteX25" fmla="*/ 4577806 w 4693698"/>
              <a:gd name="connsiteY25" fmla="*/ 1055687 h 6858000"/>
              <a:gd name="connsiteX26" fmla="*/ 4559330 w 4693698"/>
              <a:gd name="connsiteY26" fmla="*/ 1095375 h 6858000"/>
              <a:gd name="connsiteX27" fmla="*/ 4540854 w 4693698"/>
              <a:gd name="connsiteY27" fmla="*/ 1136650 h 6858000"/>
              <a:gd name="connsiteX28" fmla="*/ 4525739 w 4693698"/>
              <a:gd name="connsiteY28" fmla="*/ 1182687 h 6858000"/>
              <a:gd name="connsiteX29" fmla="*/ 4515661 w 4693698"/>
              <a:gd name="connsiteY29" fmla="*/ 1235075 h 6858000"/>
              <a:gd name="connsiteX30" fmla="*/ 4505583 w 4693698"/>
              <a:gd name="connsiteY30" fmla="*/ 1295400 h 6858000"/>
              <a:gd name="connsiteX31" fmla="*/ 4503903 w 4693698"/>
              <a:gd name="connsiteY31" fmla="*/ 1363662 h 6858000"/>
              <a:gd name="connsiteX32" fmla="*/ 4505583 w 4693698"/>
              <a:gd name="connsiteY32" fmla="*/ 1431925 h 6858000"/>
              <a:gd name="connsiteX33" fmla="*/ 4515661 w 4693698"/>
              <a:gd name="connsiteY33" fmla="*/ 1492250 h 6858000"/>
              <a:gd name="connsiteX34" fmla="*/ 4525739 w 4693698"/>
              <a:gd name="connsiteY34" fmla="*/ 1544637 h 6858000"/>
              <a:gd name="connsiteX35" fmla="*/ 4540854 w 4693698"/>
              <a:gd name="connsiteY35" fmla="*/ 1589087 h 6858000"/>
              <a:gd name="connsiteX36" fmla="*/ 4559330 w 4693698"/>
              <a:gd name="connsiteY36" fmla="*/ 1631950 h 6858000"/>
              <a:gd name="connsiteX37" fmla="*/ 4577806 w 4693698"/>
              <a:gd name="connsiteY37" fmla="*/ 1671637 h 6858000"/>
              <a:gd name="connsiteX38" fmla="*/ 4597961 w 4693698"/>
              <a:gd name="connsiteY38" fmla="*/ 1708150 h 6858000"/>
              <a:gd name="connsiteX39" fmla="*/ 4618116 w 4693698"/>
              <a:gd name="connsiteY39" fmla="*/ 1743075 h 6858000"/>
              <a:gd name="connsiteX40" fmla="*/ 4638271 w 4693698"/>
              <a:gd name="connsiteY40" fmla="*/ 1782762 h 6858000"/>
              <a:gd name="connsiteX41" fmla="*/ 4655067 w 4693698"/>
              <a:gd name="connsiteY41" fmla="*/ 1824037 h 6858000"/>
              <a:gd name="connsiteX42" fmla="*/ 4670184 w 4693698"/>
              <a:gd name="connsiteY42" fmla="*/ 1870075 h 6858000"/>
              <a:gd name="connsiteX43" fmla="*/ 4681941 w 4693698"/>
              <a:gd name="connsiteY43" fmla="*/ 1922462 h 6858000"/>
              <a:gd name="connsiteX44" fmla="*/ 4690339 w 4693698"/>
              <a:gd name="connsiteY44" fmla="*/ 1982787 h 6858000"/>
              <a:gd name="connsiteX45" fmla="*/ 4693698 w 4693698"/>
              <a:gd name="connsiteY45" fmla="*/ 2051050 h 6858000"/>
              <a:gd name="connsiteX46" fmla="*/ 4690339 w 4693698"/>
              <a:gd name="connsiteY46" fmla="*/ 2119312 h 6858000"/>
              <a:gd name="connsiteX47" fmla="*/ 4681941 w 4693698"/>
              <a:gd name="connsiteY47" fmla="*/ 2179637 h 6858000"/>
              <a:gd name="connsiteX48" fmla="*/ 4670184 w 4693698"/>
              <a:gd name="connsiteY48" fmla="*/ 2232025 h 6858000"/>
              <a:gd name="connsiteX49" fmla="*/ 4655067 w 4693698"/>
              <a:gd name="connsiteY49" fmla="*/ 2278062 h 6858000"/>
              <a:gd name="connsiteX50" fmla="*/ 4638271 w 4693698"/>
              <a:gd name="connsiteY50" fmla="*/ 2319337 h 6858000"/>
              <a:gd name="connsiteX51" fmla="*/ 4618116 w 4693698"/>
              <a:gd name="connsiteY51" fmla="*/ 2359025 h 6858000"/>
              <a:gd name="connsiteX52" fmla="*/ 4597961 w 4693698"/>
              <a:gd name="connsiteY52" fmla="*/ 2395537 h 6858000"/>
              <a:gd name="connsiteX53" fmla="*/ 4577806 w 4693698"/>
              <a:gd name="connsiteY53" fmla="*/ 2433637 h 6858000"/>
              <a:gd name="connsiteX54" fmla="*/ 4559330 w 4693698"/>
              <a:gd name="connsiteY54" fmla="*/ 2471737 h 6858000"/>
              <a:gd name="connsiteX55" fmla="*/ 4540854 w 4693698"/>
              <a:gd name="connsiteY55" fmla="*/ 2513012 h 6858000"/>
              <a:gd name="connsiteX56" fmla="*/ 4525739 w 4693698"/>
              <a:gd name="connsiteY56" fmla="*/ 2560637 h 6858000"/>
              <a:gd name="connsiteX57" fmla="*/ 4515661 w 4693698"/>
              <a:gd name="connsiteY57" fmla="*/ 2613025 h 6858000"/>
              <a:gd name="connsiteX58" fmla="*/ 4505583 w 4693698"/>
              <a:gd name="connsiteY58" fmla="*/ 2671762 h 6858000"/>
              <a:gd name="connsiteX59" fmla="*/ 4503903 w 4693698"/>
              <a:gd name="connsiteY59" fmla="*/ 2741612 h 6858000"/>
              <a:gd name="connsiteX60" fmla="*/ 4505583 w 4693698"/>
              <a:gd name="connsiteY60" fmla="*/ 2809875 h 6858000"/>
              <a:gd name="connsiteX61" fmla="*/ 4515661 w 4693698"/>
              <a:gd name="connsiteY61" fmla="*/ 2868612 h 6858000"/>
              <a:gd name="connsiteX62" fmla="*/ 4525739 w 4693698"/>
              <a:gd name="connsiteY62" fmla="*/ 2922587 h 6858000"/>
              <a:gd name="connsiteX63" fmla="*/ 4540854 w 4693698"/>
              <a:gd name="connsiteY63" fmla="*/ 2967037 h 6858000"/>
              <a:gd name="connsiteX64" fmla="*/ 4559330 w 4693698"/>
              <a:gd name="connsiteY64" fmla="*/ 3009900 h 6858000"/>
              <a:gd name="connsiteX65" fmla="*/ 4577806 w 4693698"/>
              <a:gd name="connsiteY65" fmla="*/ 3046412 h 6858000"/>
              <a:gd name="connsiteX66" fmla="*/ 4597961 w 4693698"/>
              <a:gd name="connsiteY66" fmla="*/ 3084512 h 6858000"/>
              <a:gd name="connsiteX67" fmla="*/ 4618116 w 4693698"/>
              <a:gd name="connsiteY67" fmla="*/ 3121025 h 6858000"/>
              <a:gd name="connsiteX68" fmla="*/ 4638271 w 4693698"/>
              <a:gd name="connsiteY68" fmla="*/ 3160712 h 6858000"/>
              <a:gd name="connsiteX69" fmla="*/ 4655067 w 4693698"/>
              <a:gd name="connsiteY69" fmla="*/ 3201987 h 6858000"/>
              <a:gd name="connsiteX70" fmla="*/ 4670184 w 4693698"/>
              <a:gd name="connsiteY70" fmla="*/ 3248025 h 6858000"/>
              <a:gd name="connsiteX71" fmla="*/ 4681941 w 4693698"/>
              <a:gd name="connsiteY71" fmla="*/ 3300412 h 6858000"/>
              <a:gd name="connsiteX72" fmla="*/ 4690339 w 4693698"/>
              <a:gd name="connsiteY72" fmla="*/ 3360737 h 6858000"/>
              <a:gd name="connsiteX73" fmla="*/ 4693698 w 4693698"/>
              <a:gd name="connsiteY73" fmla="*/ 3427412 h 6858000"/>
              <a:gd name="connsiteX74" fmla="*/ 4690339 w 4693698"/>
              <a:gd name="connsiteY74" fmla="*/ 3497262 h 6858000"/>
              <a:gd name="connsiteX75" fmla="*/ 4681941 w 4693698"/>
              <a:gd name="connsiteY75" fmla="*/ 3557587 h 6858000"/>
              <a:gd name="connsiteX76" fmla="*/ 4670184 w 4693698"/>
              <a:gd name="connsiteY76" fmla="*/ 3609975 h 6858000"/>
              <a:gd name="connsiteX77" fmla="*/ 4655067 w 4693698"/>
              <a:gd name="connsiteY77" fmla="*/ 3656012 h 6858000"/>
              <a:gd name="connsiteX78" fmla="*/ 4638271 w 4693698"/>
              <a:gd name="connsiteY78" fmla="*/ 3697287 h 6858000"/>
              <a:gd name="connsiteX79" fmla="*/ 4618116 w 4693698"/>
              <a:gd name="connsiteY79" fmla="*/ 3736975 h 6858000"/>
              <a:gd name="connsiteX80" fmla="*/ 4577806 w 4693698"/>
              <a:gd name="connsiteY80" fmla="*/ 3811587 h 6858000"/>
              <a:gd name="connsiteX81" fmla="*/ 4559330 w 4693698"/>
              <a:gd name="connsiteY81" fmla="*/ 3848100 h 6858000"/>
              <a:gd name="connsiteX82" fmla="*/ 4540854 w 4693698"/>
              <a:gd name="connsiteY82" fmla="*/ 3890962 h 6858000"/>
              <a:gd name="connsiteX83" fmla="*/ 4525739 w 4693698"/>
              <a:gd name="connsiteY83" fmla="*/ 3935412 h 6858000"/>
              <a:gd name="connsiteX84" fmla="*/ 4515661 w 4693698"/>
              <a:gd name="connsiteY84" fmla="*/ 3987800 h 6858000"/>
              <a:gd name="connsiteX85" fmla="*/ 4505583 w 4693698"/>
              <a:gd name="connsiteY85" fmla="*/ 4048125 h 6858000"/>
              <a:gd name="connsiteX86" fmla="*/ 4503903 w 4693698"/>
              <a:gd name="connsiteY86" fmla="*/ 4116387 h 6858000"/>
              <a:gd name="connsiteX87" fmla="*/ 4505583 w 4693698"/>
              <a:gd name="connsiteY87" fmla="*/ 4186237 h 6858000"/>
              <a:gd name="connsiteX88" fmla="*/ 4515661 w 4693698"/>
              <a:gd name="connsiteY88" fmla="*/ 4244975 h 6858000"/>
              <a:gd name="connsiteX89" fmla="*/ 4525739 w 4693698"/>
              <a:gd name="connsiteY89" fmla="*/ 4297362 h 6858000"/>
              <a:gd name="connsiteX90" fmla="*/ 4540854 w 4693698"/>
              <a:gd name="connsiteY90" fmla="*/ 4343400 h 6858000"/>
              <a:gd name="connsiteX91" fmla="*/ 4559330 w 4693698"/>
              <a:gd name="connsiteY91" fmla="*/ 4386262 h 6858000"/>
              <a:gd name="connsiteX92" fmla="*/ 4577806 w 4693698"/>
              <a:gd name="connsiteY92" fmla="*/ 4424362 h 6858000"/>
              <a:gd name="connsiteX93" fmla="*/ 4618116 w 4693698"/>
              <a:gd name="connsiteY93" fmla="*/ 4498975 h 6858000"/>
              <a:gd name="connsiteX94" fmla="*/ 4638271 w 4693698"/>
              <a:gd name="connsiteY94" fmla="*/ 4537075 h 6858000"/>
              <a:gd name="connsiteX95" fmla="*/ 4655067 w 4693698"/>
              <a:gd name="connsiteY95" fmla="*/ 4579937 h 6858000"/>
              <a:gd name="connsiteX96" fmla="*/ 4670184 w 4693698"/>
              <a:gd name="connsiteY96" fmla="*/ 4625975 h 6858000"/>
              <a:gd name="connsiteX97" fmla="*/ 4681941 w 4693698"/>
              <a:gd name="connsiteY97" fmla="*/ 4678362 h 6858000"/>
              <a:gd name="connsiteX98" fmla="*/ 4690339 w 4693698"/>
              <a:gd name="connsiteY98" fmla="*/ 4738687 h 6858000"/>
              <a:gd name="connsiteX99" fmla="*/ 4693698 w 4693698"/>
              <a:gd name="connsiteY99" fmla="*/ 4806950 h 6858000"/>
              <a:gd name="connsiteX100" fmla="*/ 4690339 w 4693698"/>
              <a:gd name="connsiteY100" fmla="*/ 4875212 h 6858000"/>
              <a:gd name="connsiteX101" fmla="*/ 4681941 w 4693698"/>
              <a:gd name="connsiteY101" fmla="*/ 4935537 h 6858000"/>
              <a:gd name="connsiteX102" fmla="*/ 4670184 w 4693698"/>
              <a:gd name="connsiteY102" fmla="*/ 4987925 h 6858000"/>
              <a:gd name="connsiteX103" fmla="*/ 4655067 w 4693698"/>
              <a:gd name="connsiteY103" fmla="*/ 5033962 h 6858000"/>
              <a:gd name="connsiteX104" fmla="*/ 4638271 w 4693698"/>
              <a:gd name="connsiteY104" fmla="*/ 5075237 h 6858000"/>
              <a:gd name="connsiteX105" fmla="*/ 4618116 w 4693698"/>
              <a:gd name="connsiteY105" fmla="*/ 5114925 h 6858000"/>
              <a:gd name="connsiteX106" fmla="*/ 4597961 w 4693698"/>
              <a:gd name="connsiteY106" fmla="*/ 5149850 h 6858000"/>
              <a:gd name="connsiteX107" fmla="*/ 4577806 w 4693698"/>
              <a:gd name="connsiteY107" fmla="*/ 5186362 h 6858000"/>
              <a:gd name="connsiteX108" fmla="*/ 4559330 w 4693698"/>
              <a:gd name="connsiteY108" fmla="*/ 5226050 h 6858000"/>
              <a:gd name="connsiteX109" fmla="*/ 4540854 w 4693698"/>
              <a:gd name="connsiteY109" fmla="*/ 5268912 h 6858000"/>
              <a:gd name="connsiteX110" fmla="*/ 4525739 w 4693698"/>
              <a:gd name="connsiteY110" fmla="*/ 5313362 h 6858000"/>
              <a:gd name="connsiteX111" fmla="*/ 4515661 w 4693698"/>
              <a:gd name="connsiteY111" fmla="*/ 5365750 h 6858000"/>
              <a:gd name="connsiteX112" fmla="*/ 4505583 w 4693698"/>
              <a:gd name="connsiteY112" fmla="*/ 5426075 h 6858000"/>
              <a:gd name="connsiteX113" fmla="*/ 4503903 w 4693698"/>
              <a:gd name="connsiteY113" fmla="*/ 5494337 h 6858000"/>
              <a:gd name="connsiteX114" fmla="*/ 4505583 w 4693698"/>
              <a:gd name="connsiteY114" fmla="*/ 5562600 h 6858000"/>
              <a:gd name="connsiteX115" fmla="*/ 4515661 w 4693698"/>
              <a:gd name="connsiteY115" fmla="*/ 5622925 h 6858000"/>
              <a:gd name="connsiteX116" fmla="*/ 4525739 w 4693698"/>
              <a:gd name="connsiteY116" fmla="*/ 5675312 h 6858000"/>
              <a:gd name="connsiteX117" fmla="*/ 4540854 w 4693698"/>
              <a:gd name="connsiteY117" fmla="*/ 5721350 h 6858000"/>
              <a:gd name="connsiteX118" fmla="*/ 4559330 w 4693698"/>
              <a:gd name="connsiteY118" fmla="*/ 5762625 h 6858000"/>
              <a:gd name="connsiteX119" fmla="*/ 4577806 w 4693698"/>
              <a:gd name="connsiteY119" fmla="*/ 5802312 h 6858000"/>
              <a:gd name="connsiteX120" fmla="*/ 4597961 w 4693698"/>
              <a:gd name="connsiteY120" fmla="*/ 5840412 h 6858000"/>
              <a:gd name="connsiteX121" fmla="*/ 4618116 w 4693698"/>
              <a:gd name="connsiteY121" fmla="*/ 5876925 h 6858000"/>
              <a:gd name="connsiteX122" fmla="*/ 4638271 w 4693698"/>
              <a:gd name="connsiteY122" fmla="*/ 5915025 h 6858000"/>
              <a:gd name="connsiteX123" fmla="*/ 4655067 w 4693698"/>
              <a:gd name="connsiteY123" fmla="*/ 5956300 h 6858000"/>
              <a:gd name="connsiteX124" fmla="*/ 4670184 w 4693698"/>
              <a:gd name="connsiteY124" fmla="*/ 6003925 h 6858000"/>
              <a:gd name="connsiteX125" fmla="*/ 4681941 w 4693698"/>
              <a:gd name="connsiteY125" fmla="*/ 6056312 h 6858000"/>
              <a:gd name="connsiteX126" fmla="*/ 4690339 w 4693698"/>
              <a:gd name="connsiteY126" fmla="*/ 6113462 h 6858000"/>
              <a:gd name="connsiteX127" fmla="*/ 4693698 w 4693698"/>
              <a:gd name="connsiteY127" fmla="*/ 6183312 h 6858000"/>
              <a:gd name="connsiteX128" fmla="*/ 4690339 w 4693698"/>
              <a:gd name="connsiteY128" fmla="*/ 6251575 h 6858000"/>
              <a:gd name="connsiteX129" fmla="*/ 4681941 w 4693698"/>
              <a:gd name="connsiteY129" fmla="*/ 6311900 h 6858000"/>
              <a:gd name="connsiteX130" fmla="*/ 4670184 w 4693698"/>
              <a:gd name="connsiteY130" fmla="*/ 6361112 h 6858000"/>
              <a:gd name="connsiteX131" fmla="*/ 4655067 w 4693698"/>
              <a:gd name="connsiteY131" fmla="*/ 6407150 h 6858000"/>
              <a:gd name="connsiteX132" fmla="*/ 4638271 w 4693698"/>
              <a:gd name="connsiteY132" fmla="*/ 6448425 h 6858000"/>
              <a:gd name="connsiteX133" fmla="*/ 4619796 w 4693698"/>
              <a:gd name="connsiteY133" fmla="*/ 6488112 h 6858000"/>
              <a:gd name="connsiteX134" fmla="*/ 4601320 w 4693698"/>
              <a:gd name="connsiteY134" fmla="*/ 6523037 h 6858000"/>
              <a:gd name="connsiteX135" fmla="*/ 4581165 w 4693698"/>
              <a:gd name="connsiteY135" fmla="*/ 6561137 h 6858000"/>
              <a:gd name="connsiteX136" fmla="*/ 4561010 w 4693698"/>
              <a:gd name="connsiteY136" fmla="*/ 6597650 h 6858000"/>
              <a:gd name="connsiteX137" fmla="*/ 4544214 w 4693698"/>
              <a:gd name="connsiteY137" fmla="*/ 6640512 h 6858000"/>
              <a:gd name="connsiteX138" fmla="*/ 4527418 w 4693698"/>
              <a:gd name="connsiteY138" fmla="*/ 6683375 h 6858000"/>
              <a:gd name="connsiteX139" fmla="*/ 4517340 w 4693698"/>
              <a:gd name="connsiteY139" fmla="*/ 6735762 h 6858000"/>
              <a:gd name="connsiteX140" fmla="*/ 4508943 w 4693698"/>
              <a:gd name="connsiteY140" fmla="*/ 6791325 h 6858000"/>
              <a:gd name="connsiteX141" fmla="*/ 4503903 w 4693698"/>
              <a:gd name="connsiteY141" fmla="*/ 6858000 h 6858000"/>
              <a:gd name="connsiteX142" fmla="*/ 1582057 w 4693698"/>
              <a:gd name="connsiteY142" fmla="*/ 6858000 h 6858000"/>
              <a:gd name="connsiteX143" fmla="*/ 420914 w 4693698"/>
              <a:gd name="connsiteY143" fmla="*/ 6858000 h 6858000"/>
              <a:gd name="connsiteX144" fmla="*/ 0 w 4693698"/>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693698" h="6858000">
                <a:moveTo>
                  <a:pt x="0" y="0"/>
                </a:moveTo>
                <a:lnTo>
                  <a:pt x="420914" y="0"/>
                </a:lnTo>
                <a:lnTo>
                  <a:pt x="1582057" y="0"/>
                </a:lnTo>
                <a:lnTo>
                  <a:pt x="4503903" y="0"/>
                </a:lnTo>
                <a:lnTo>
                  <a:pt x="4508943" y="66675"/>
                </a:lnTo>
                <a:lnTo>
                  <a:pt x="4517340" y="122237"/>
                </a:lnTo>
                <a:lnTo>
                  <a:pt x="4527418" y="174625"/>
                </a:lnTo>
                <a:lnTo>
                  <a:pt x="4544214" y="217487"/>
                </a:lnTo>
                <a:lnTo>
                  <a:pt x="4561010" y="260350"/>
                </a:lnTo>
                <a:lnTo>
                  <a:pt x="4581165" y="296862"/>
                </a:lnTo>
                <a:lnTo>
                  <a:pt x="4601320" y="334962"/>
                </a:lnTo>
                <a:lnTo>
                  <a:pt x="4619796" y="369887"/>
                </a:lnTo>
                <a:lnTo>
                  <a:pt x="4638271" y="409575"/>
                </a:lnTo>
                <a:lnTo>
                  <a:pt x="4655067" y="450850"/>
                </a:lnTo>
                <a:lnTo>
                  <a:pt x="4670184" y="496887"/>
                </a:lnTo>
                <a:lnTo>
                  <a:pt x="4681941" y="546100"/>
                </a:lnTo>
                <a:lnTo>
                  <a:pt x="4690339" y="606425"/>
                </a:lnTo>
                <a:lnTo>
                  <a:pt x="4693698" y="673100"/>
                </a:lnTo>
                <a:lnTo>
                  <a:pt x="4690339" y="744537"/>
                </a:lnTo>
                <a:lnTo>
                  <a:pt x="4681941" y="801687"/>
                </a:lnTo>
                <a:lnTo>
                  <a:pt x="4670184" y="854075"/>
                </a:lnTo>
                <a:lnTo>
                  <a:pt x="4655067" y="901700"/>
                </a:lnTo>
                <a:lnTo>
                  <a:pt x="4638271" y="942975"/>
                </a:lnTo>
                <a:lnTo>
                  <a:pt x="4618116" y="981075"/>
                </a:lnTo>
                <a:lnTo>
                  <a:pt x="4597961" y="1017587"/>
                </a:lnTo>
                <a:lnTo>
                  <a:pt x="4577806" y="1055687"/>
                </a:lnTo>
                <a:lnTo>
                  <a:pt x="4559330" y="1095375"/>
                </a:lnTo>
                <a:lnTo>
                  <a:pt x="4540854" y="1136650"/>
                </a:lnTo>
                <a:lnTo>
                  <a:pt x="4525739" y="1182687"/>
                </a:lnTo>
                <a:lnTo>
                  <a:pt x="4515661" y="1235075"/>
                </a:lnTo>
                <a:lnTo>
                  <a:pt x="4505583" y="1295400"/>
                </a:lnTo>
                <a:lnTo>
                  <a:pt x="4503903" y="1363662"/>
                </a:lnTo>
                <a:lnTo>
                  <a:pt x="4505583" y="1431925"/>
                </a:lnTo>
                <a:lnTo>
                  <a:pt x="4515661" y="1492250"/>
                </a:lnTo>
                <a:lnTo>
                  <a:pt x="4525739" y="1544637"/>
                </a:lnTo>
                <a:lnTo>
                  <a:pt x="4540854" y="1589087"/>
                </a:lnTo>
                <a:lnTo>
                  <a:pt x="4559330" y="1631950"/>
                </a:lnTo>
                <a:lnTo>
                  <a:pt x="4577806" y="1671637"/>
                </a:lnTo>
                <a:lnTo>
                  <a:pt x="4597961" y="1708150"/>
                </a:lnTo>
                <a:lnTo>
                  <a:pt x="4618116" y="1743075"/>
                </a:lnTo>
                <a:lnTo>
                  <a:pt x="4638271" y="1782762"/>
                </a:lnTo>
                <a:lnTo>
                  <a:pt x="4655067" y="1824037"/>
                </a:lnTo>
                <a:lnTo>
                  <a:pt x="4670184" y="1870075"/>
                </a:lnTo>
                <a:lnTo>
                  <a:pt x="4681941" y="1922462"/>
                </a:lnTo>
                <a:lnTo>
                  <a:pt x="4690339" y="1982787"/>
                </a:lnTo>
                <a:lnTo>
                  <a:pt x="4693698" y="2051050"/>
                </a:lnTo>
                <a:lnTo>
                  <a:pt x="4690339" y="2119312"/>
                </a:lnTo>
                <a:lnTo>
                  <a:pt x="4681941" y="2179637"/>
                </a:lnTo>
                <a:lnTo>
                  <a:pt x="4670184" y="2232025"/>
                </a:lnTo>
                <a:lnTo>
                  <a:pt x="4655067" y="2278062"/>
                </a:lnTo>
                <a:lnTo>
                  <a:pt x="4638271" y="2319337"/>
                </a:lnTo>
                <a:lnTo>
                  <a:pt x="4618116" y="2359025"/>
                </a:lnTo>
                <a:lnTo>
                  <a:pt x="4597961" y="2395537"/>
                </a:lnTo>
                <a:lnTo>
                  <a:pt x="4577806" y="2433637"/>
                </a:lnTo>
                <a:lnTo>
                  <a:pt x="4559330" y="2471737"/>
                </a:lnTo>
                <a:lnTo>
                  <a:pt x="4540854" y="2513012"/>
                </a:lnTo>
                <a:lnTo>
                  <a:pt x="4525739" y="2560637"/>
                </a:lnTo>
                <a:lnTo>
                  <a:pt x="4515661" y="2613025"/>
                </a:lnTo>
                <a:lnTo>
                  <a:pt x="4505583" y="2671762"/>
                </a:lnTo>
                <a:lnTo>
                  <a:pt x="4503903" y="2741612"/>
                </a:lnTo>
                <a:lnTo>
                  <a:pt x="4505583" y="2809875"/>
                </a:lnTo>
                <a:lnTo>
                  <a:pt x="4515661" y="2868612"/>
                </a:lnTo>
                <a:lnTo>
                  <a:pt x="4525739" y="2922587"/>
                </a:lnTo>
                <a:lnTo>
                  <a:pt x="4540854" y="2967037"/>
                </a:lnTo>
                <a:lnTo>
                  <a:pt x="4559330" y="3009900"/>
                </a:lnTo>
                <a:lnTo>
                  <a:pt x="4577806" y="3046412"/>
                </a:lnTo>
                <a:lnTo>
                  <a:pt x="4597961" y="3084512"/>
                </a:lnTo>
                <a:lnTo>
                  <a:pt x="4618116" y="3121025"/>
                </a:lnTo>
                <a:lnTo>
                  <a:pt x="4638271" y="3160712"/>
                </a:lnTo>
                <a:lnTo>
                  <a:pt x="4655067" y="3201987"/>
                </a:lnTo>
                <a:lnTo>
                  <a:pt x="4670184" y="3248025"/>
                </a:lnTo>
                <a:lnTo>
                  <a:pt x="4681941" y="3300412"/>
                </a:lnTo>
                <a:lnTo>
                  <a:pt x="4690339" y="3360737"/>
                </a:lnTo>
                <a:lnTo>
                  <a:pt x="4693698" y="3427412"/>
                </a:lnTo>
                <a:lnTo>
                  <a:pt x="4690339" y="3497262"/>
                </a:lnTo>
                <a:lnTo>
                  <a:pt x="4681941" y="3557587"/>
                </a:lnTo>
                <a:lnTo>
                  <a:pt x="4670184" y="3609975"/>
                </a:lnTo>
                <a:lnTo>
                  <a:pt x="4655067" y="3656012"/>
                </a:lnTo>
                <a:lnTo>
                  <a:pt x="4638271" y="3697287"/>
                </a:lnTo>
                <a:lnTo>
                  <a:pt x="4618116" y="3736975"/>
                </a:lnTo>
                <a:lnTo>
                  <a:pt x="4577806" y="3811587"/>
                </a:lnTo>
                <a:lnTo>
                  <a:pt x="4559330" y="3848100"/>
                </a:lnTo>
                <a:lnTo>
                  <a:pt x="4540854" y="3890962"/>
                </a:lnTo>
                <a:lnTo>
                  <a:pt x="4525739" y="3935412"/>
                </a:lnTo>
                <a:lnTo>
                  <a:pt x="4515661" y="3987800"/>
                </a:lnTo>
                <a:lnTo>
                  <a:pt x="4505583" y="4048125"/>
                </a:lnTo>
                <a:lnTo>
                  <a:pt x="4503903" y="4116387"/>
                </a:lnTo>
                <a:lnTo>
                  <a:pt x="4505583" y="4186237"/>
                </a:lnTo>
                <a:lnTo>
                  <a:pt x="4515661" y="4244975"/>
                </a:lnTo>
                <a:lnTo>
                  <a:pt x="4525739" y="4297362"/>
                </a:lnTo>
                <a:lnTo>
                  <a:pt x="4540854" y="4343400"/>
                </a:lnTo>
                <a:lnTo>
                  <a:pt x="4559330" y="4386262"/>
                </a:lnTo>
                <a:lnTo>
                  <a:pt x="4577806" y="4424362"/>
                </a:lnTo>
                <a:lnTo>
                  <a:pt x="4618116" y="4498975"/>
                </a:lnTo>
                <a:lnTo>
                  <a:pt x="4638271" y="4537075"/>
                </a:lnTo>
                <a:lnTo>
                  <a:pt x="4655067" y="4579937"/>
                </a:lnTo>
                <a:lnTo>
                  <a:pt x="4670184" y="4625975"/>
                </a:lnTo>
                <a:lnTo>
                  <a:pt x="4681941" y="4678362"/>
                </a:lnTo>
                <a:lnTo>
                  <a:pt x="4690339" y="4738687"/>
                </a:lnTo>
                <a:lnTo>
                  <a:pt x="4693698" y="4806950"/>
                </a:lnTo>
                <a:lnTo>
                  <a:pt x="4690339" y="4875212"/>
                </a:lnTo>
                <a:lnTo>
                  <a:pt x="4681941" y="4935537"/>
                </a:lnTo>
                <a:lnTo>
                  <a:pt x="4670184" y="4987925"/>
                </a:lnTo>
                <a:lnTo>
                  <a:pt x="4655067" y="5033962"/>
                </a:lnTo>
                <a:lnTo>
                  <a:pt x="4638271" y="5075237"/>
                </a:lnTo>
                <a:lnTo>
                  <a:pt x="4618116" y="5114925"/>
                </a:lnTo>
                <a:lnTo>
                  <a:pt x="4597961" y="5149850"/>
                </a:lnTo>
                <a:lnTo>
                  <a:pt x="4577806" y="5186362"/>
                </a:lnTo>
                <a:lnTo>
                  <a:pt x="4559330" y="5226050"/>
                </a:lnTo>
                <a:lnTo>
                  <a:pt x="4540854" y="5268912"/>
                </a:lnTo>
                <a:lnTo>
                  <a:pt x="4525739" y="5313362"/>
                </a:lnTo>
                <a:lnTo>
                  <a:pt x="4515661" y="5365750"/>
                </a:lnTo>
                <a:lnTo>
                  <a:pt x="4505583" y="5426075"/>
                </a:lnTo>
                <a:lnTo>
                  <a:pt x="4503903" y="5494337"/>
                </a:lnTo>
                <a:lnTo>
                  <a:pt x="4505583" y="5562600"/>
                </a:lnTo>
                <a:lnTo>
                  <a:pt x="4515661" y="5622925"/>
                </a:lnTo>
                <a:lnTo>
                  <a:pt x="4525739" y="5675312"/>
                </a:lnTo>
                <a:lnTo>
                  <a:pt x="4540854" y="5721350"/>
                </a:lnTo>
                <a:lnTo>
                  <a:pt x="4559330" y="5762625"/>
                </a:lnTo>
                <a:lnTo>
                  <a:pt x="4577806" y="5802312"/>
                </a:lnTo>
                <a:lnTo>
                  <a:pt x="4597961" y="5840412"/>
                </a:lnTo>
                <a:lnTo>
                  <a:pt x="4618116" y="5876925"/>
                </a:lnTo>
                <a:lnTo>
                  <a:pt x="4638271" y="5915025"/>
                </a:lnTo>
                <a:lnTo>
                  <a:pt x="4655067" y="5956300"/>
                </a:lnTo>
                <a:lnTo>
                  <a:pt x="4670184" y="6003925"/>
                </a:lnTo>
                <a:lnTo>
                  <a:pt x="4681941" y="6056312"/>
                </a:lnTo>
                <a:lnTo>
                  <a:pt x="4690339" y="6113462"/>
                </a:lnTo>
                <a:lnTo>
                  <a:pt x="4693698" y="6183312"/>
                </a:lnTo>
                <a:lnTo>
                  <a:pt x="4690339" y="6251575"/>
                </a:lnTo>
                <a:lnTo>
                  <a:pt x="4681941" y="6311900"/>
                </a:lnTo>
                <a:lnTo>
                  <a:pt x="4670184" y="6361112"/>
                </a:lnTo>
                <a:lnTo>
                  <a:pt x="4655067" y="6407150"/>
                </a:lnTo>
                <a:lnTo>
                  <a:pt x="4638271" y="6448425"/>
                </a:lnTo>
                <a:lnTo>
                  <a:pt x="4619796" y="6488112"/>
                </a:lnTo>
                <a:lnTo>
                  <a:pt x="4601320" y="6523037"/>
                </a:lnTo>
                <a:lnTo>
                  <a:pt x="4581165" y="6561137"/>
                </a:lnTo>
                <a:lnTo>
                  <a:pt x="4561010" y="6597650"/>
                </a:lnTo>
                <a:lnTo>
                  <a:pt x="4544214" y="6640512"/>
                </a:lnTo>
                <a:lnTo>
                  <a:pt x="4527418" y="6683375"/>
                </a:lnTo>
                <a:lnTo>
                  <a:pt x="4517340" y="6735762"/>
                </a:lnTo>
                <a:lnTo>
                  <a:pt x="4508943" y="6791325"/>
                </a:lnTo>
                <a:lnTo>
                  <a:pt x="4503903" y="6858000"/>
                </a:lnTo>
                <a:lnTo>
                  <a:pt x="1582057" y="6858000"/>
                </a:lnTo>
                <a:lnTo>
                  <a:pt x="420914" y="6858000"/>
                </a:lnTo>
                <a:lnTo>
                  <a:pt x="0" y="6858000"/>
                </a:lnTo>
                <a:close/>
              </a:path>
            </a:pathLst>
          </a:custGeom>
          <a:solidFill>
            <a:schemeClr val="tx1"/>
          </a:solidFill>
          <a:ln w="0">
            <a:noFill/>
            <a:prstDash val="solid"/>
            <a:round/>
            <a:headEnd/>
            <a:tailEnd/>
          </a:ln>
        </p:spPr>
        <p:txBody>
          <a:bodyPr wrap="square">
            <a:noAutofit/>
          </a:bodyPr>
          <a:lstStyle/>
          <a:p>
            <a:endParaRPr lang="en-US" dirty="0"/>
          </a:p>
        </p:txBody>
      </p:sp>
      <p:sp>
        <p:nvSpPr>
          <p:cNvPr id="14" name="Freeform: Shape 13">
            <a:extLst>
              <a:ext uri="{FF2B5EF4-FFF2-40B4-BE49-F238E27FC236}">
                <a16:creationId xmlns:a16="http://schemas.microsoft.com/office/drawing/2014/main" id="{4B9FAFB2-BEB5-4848-8018-BCAD99E2E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838076" cy="6858000"/>
          </a:xfrm>
          <a:custGeom>
            <a:avLst/>
            <a:gdLst>
              <a:gd name="connsiteX0" fmla="*/ 4838076 w 4838076"/>
              <a:gd name="connsiteY0" fmla="*/ 0 h 6858000"/>
              <a:gd name="connsiteX1" fmla="*/ 4417162 w 4838076"/>
              <a:gd name="connsiteY1" fmla="*/ 0 h 6858000"/>
              <a:gd name="connsiteX2" fmla="*/ 3459219 w 4838076"/>
              <a:gd name="connsiteY2" fmla="*/ 0 h 6858000"/>
              <a:gd name="connsiteX3" fmla="*/ 334174 w 4838076"/>
              <a:gd name="connsiteY3" fmla="*/ 0 h 6858000"/>
              <a:gd name="connsiteX4" fmla="*/ 334173 w 4838076"/>
              <a:gd name="connsiteY4" fmla="*/ 0 h 6858000"/>
              <a:gd name="connsiteX5" fmla="*/ 189795 w 4838076"/>
              <a:gd name="connsiteY5" fmla="*/ 0 h 6858000"/>
              <a:gd name="connsiteX6" fmla="*/ 184756 w 4838076"/>
              <a:gd name="connsiteY6" fmla="*/ 66675 h 6858000"/>
              <a:gd name="connsiteX7" fmla="*/ 176358 w 4838076"/>
              <a:gd name="connsiteY7" fmla="*/ 122237 h 6858000"/>
              <a:gd name="connsiteX8" fmla="*/ 166281 w 4838076"/>
              <a:gd name="connsiteY8" fmla="*/ 174625 h 6858000"/>
              <a:gd name="connsiteX9" fmla="*/ 149485 w 4838076"/>
              <a:gd name="connsiteY9" fmla="*/ 217487 h 6858000"/>
              <a:gd name="connsiteX10" fmla="*/ 132689 w 4838076"/>
              <a:gd name="connsiteY10" fmla="*/ 260350 h 6858000"/>
              <a:gd name="connsiteX11" fmla="*/ 112534 w 4838076"/>
              <a:gd name="connsiteY11" fmla="*/ 296862 h 6858000"/>
              <a:gd name="connsiteX12" fmla="*/ 92379 w 4838076"/>
              <a:gd name="connsiteY12" fmla="*/ 334962 h 6858000"/>
              <a:gd name="connsiteX13" fmla="*/ 73903 w 4838076"/>
              <a:gd name="connsiteY13" fmla="*/ 369887 h 6858000"/>
              <a:gd name="connsiteX14" fmla="*/ 55427 w 4838076"/>
              <a:gd name="connsiteY14" fmla="*/ 409575 h 6858000"/>
              <a:gd name="connsiteX15" fmla="*/ 38632 w 4838076"/>
              <a:gd name="connsiteY15" fmla="*/ 450850 h 6858000"/>
              <a:gd name="connsiteX16" fmla="*/ 23515 w 4838076"/>
              <a:gd name="connsiteY16" fmla="*/ 496887 h 6858000"/>
              <a:gd name="connsiteX17" fmla="*/ 11758 w 4838076"/>
              <a:gd name="connsiteY17" fmla="*/ 546100 h 6858000"/>
              <a:gd name="connsiteX18" fmla="*/ 3359 w 4838076"/>
              <a:gd name="connsiteY18" fmla="*/ 606425 h 6858000"/>
              <a:gd name="connsiteX19" fmla="*/ 0 w 4838076"/>
              <a:gd name="connsiteY19" fmla="*/ 673100 h 6858000"/>
              <a:gd name="connsiteX20" fmla="*/ 3359 w 4838076"/>
              <a:gd name="connsiteY20" fmla="*/ 744537 h 6858000"/>
              <a:gd name="connsiteX21" fmla="*/ 11758 w 4838076"/>
              <a:gd name="connsiteY21" fmla="*/ 801687 h 6858000"/>
              <a:gd name="connsiteX22" fmla="*/ 23515 w 4838076"/>
              <a:gd name="connsiteY22" fmla="*/ 854075 h 6858000"/>
              <a:gd name="connsiteX23" fmla="*/ 38632 w 4838076"/>
              <a:gd name="connsiteY23" fmla="*/ 901700 h 6858000"/>
              <a:gd name="connsiteX24" fmla="*/ 55427 w 4838076"/>
              <a:gd name="connsiteY24" fmla="*/ 942975 h 6858000"/>
              <a:gd name="connsiteX25" fmla="*/ 75583 w 4838076"/>
              <a:gd name="connsiteY25" fmla="*/ 981075 h 6858000"/>
              <a:gd name="connsiteX26" fmla="*/ 95738 w 4838076"/>
              <a:gd name="connsiteY26" fmla="*/ 1017587 h 6858000"/>
              <a:gd name="connsiteX27" fmla="*/ 115893 w 4838076"/>
              <a:gd name="connsiteY27" fmla="*/ 1055687 h 6858000"/>
              <a:gd name="connsiteX28" fmla="*/ 134368 w 4838076"/>
              <a:gd name="connsiteY28" fmla="*/ 1095375 h 6858000"/>
              <a:gd name="connsiteX29" fmla="*/ 152844 w 4838076"/>
              <a:gd name="connsiteY29" fmla="*/ 1136650 h 6858000"/>
              <a:gd name="connsiteX30" fmla="*/ 167960 w 4838076"/>
              <a:gd name="connsiteY30" fmla="*/ 1182687 h 6858000"/>
              <a:gd name="connsiteX31" fmla="*/ 178038 w 4838076"/>
              <a:gd name="connsiteY31" fmla="*/ 1235075 h 6858000"/>
              <a:gd name="connsiteX32" fmla="*/ 188115 w 4838076"/>
              <a:gd name="connsiteY32" fmla="*/ 1295400 h 6858000"/>
              <a:gd name="connsiteX33" fmla="*/ 189795 w 4838076"/>
              <a:gd name="connsiteY33" fmla="*/ 1363662 h 6858000"/>
              <a:gd name="connsiteX34" fmla="*/ 188115 w 4838076"/>
              <a:gd name="connsiteY34" fmla="*/ 1431925 h 6858000"/>
              <a:gd name="connsiteX35" fmla="*/ 178038 w 4838076"/>
              <a:gd name="connsiteY35" fmla="*/ 1492250 h 6858000"/>
              <a:gd name="connsiteX36" fmla="*/ 167960 w 4838076"/>
              <a:gd name="connsiteY36" fmla="*/ 1544637 h 6858000"/>
              <a:gd name="connsiteX37" fmla="*/ 152844 w 4838076"/>
              <a:gd name="connsiteY37" fmla="*/ 1589087 h 6858000"/>
              <a:gd name="connsiteX38" fmla="*/ 134368 w 4838076"/>
              <a:gd name="connsiteY38" fmla="*/ 1631950 h 6858000"/>
              <a:gd name="connsiteX39" fmla="*/ 115893 w 4838076"/>
              <a:gd name="connsiteY39" fmla="*/ 1671637 h 6858000"/>
              <a:gd name="connsiteX40" fmla="*/ 95738 w 4838076"/>
              <a:gd name="connsiteY40" fmla="*/ 1708150 h 6858000"/>
              <a:gd name="connsiteX41" fmla="*/ 75583 w 4838076"/>
              <a:gd name="connsiteY41" fmla="*/ 1743075 h 6858000"/>
              <a:gd name="connsiteX42" fmla="*/ 55427 w 4838076"/>
              <a:gd name="connsiteY42" fmla="*/ 1782762 h 6858000"/>
              <a:gd name="connsiteX43" fmla="*/ 38632 w 4838076"/>
              <a:gd name="connsiteY43" fmla="*/ 1824037 h 6858000"/>
              <a:gd name="connsiteX44" fmla="*/ 23515 w 4838076"/>
              <a:gd name="connsiteY44" fmla="*/ 1870075 h 6858000"/>
              <a:gd name="connsiteX45" fmla="*/ 11758 w 4838076"/>
              <a:gd name="connsiteY45" fmla="*/ 1922462 h 6858000"/>
              <a:gd name="connsiteX46" fmla="*/ 3359 w 4838076"/>
              <a:gd name="connsiteY46" fmla="*/ 1982787 h 6858000"/>
              <a:gd name="connsiteX47" fmla="*/ 0 w 4838076"/>
              <a:gd name="connsiteY47" fmla="*/ 2051050 h 6858000"/>
              <a:gd name="connsiteX48" fmla="*/ 3359 w 4838076"/>
              <a:gd name="connsiteY48" fmla="*/ 2119312 h 6858000"/>
              <a:gd name="connsiteX49" fmla="*/ 11758 w 4838076"/>
              <a:gd name="connsiteY49" fmla="*/ 2179637 h 6858000"/>
              <a:gd name="connsiteX50" fmla="*/ 23515 w 4838076"/>
              <a:gd name="connsiteY50" fmla="*/ 2232025 h 6858000"/>
              <a:gd name="connsiteX51" fmla="*/ 38632 w 4838076"/>
              <a:gd name="connsiteY51" fmla="*/ 2278062 h 6858000"/>
              <a:gd name="connsiteX52" fmla="*/ 55427 w 4838076"/>
              <a:gd name="connsiteY52" fmla="*/ 2319337 h 6858000"/>
              <a:gd name="connsiteX53" fmla="*/ 75583 w 4838076"/>
              <a:gd name="connsiteY53" fmla="*/ 2359025 h 6858000"/>
              <a:gd name="connsiteX54" fmla="*/ 95738 w 4838076"/>
              <a:gd name="connsiteY54" fmla="*/ 2395537 h 6858000"/>
              <a:gd name="connsiteX55" fmla="*/ 115893 w 4838076"/>
              <a:gd name="connsiteY55" fmla="*/ 2433637 h 6858000"/>
              <a:gd name="connsiteX56" fmla="*/ 134368 w 4838076"/>
              <a:gd name="connsiteY56" fmla="*/ 2471737 h 6858000"/>
              <a:gd name="connsiteX57" fmla="*/ 152844 w 4838076"/>
              <a:gd name="connsiteY57" fmla="*/ 2513012 h 6858000"/>
              <a:gd name="connsiteX58" fmla="*/ 167960 w 4838076"/>
              <a:gd name="connsiteY58" fmla="*/ 2560637 h 6858000"/>
              <a:gd name="connsiteX59" fmla="*/ 178038 w 4838076"/>
              <a:gd name="connsiteY59" fmla="*/ 2613025 h 6858000"/>
              <a:gd name="connsiteX60" fmla="*/ 188115 w 4838076"/>
              <a:gd name="connsiteY60" fmla="*/ 2671762 h 6858000"/>
              <a:gd name="connsiteX61" fmla="*/ 189795 w 4838076"/>
              <a:gd name="connsiteY61" fmla="*/ 2741612 h 6858000"/>
              <a:gd name="connsiteX62" fmla="*/ 188115 w 4838076"/>
              <a:gd name="connsiteY62" fmla="*/ 2809875 h 6858000"/>
              <a:gd name="connsiteX63" fmla="*/ 178038 w 4838076"/>
              <a:gd name="connsiteY63" fmla="*/ 2868612 h 6858000"/>
              <a:gd name="connsiteX64" fmla="*/ 167960 w 4838076"/>
              <a:gd name="connsiteY64" fmla="*/ 2922587 h 6858000"/>
              <a:gd name="connsiteX65" fmla="*/ 152844 w 4838076"/>
              <a:gd name="connsiteY65" fmla="*/ 2967037 h 6858000"/>
              <a:gd name="connsiteX66" fmla="*/ 134368 w 4838076"/>
              <a:gd name="connsiteY66" fmla="*/ 3009900 h 6858000"/>
              <a:gd name="connsiteX67" fmla="*/ 115893 w 4838076"/>
              <a:gd name="connsiteY67" fmla="*/ 3046412 h 6858000"/>
              <a:gd name="connsiteX68" fmla="*/ 95738 w 4838076"/>
              <a:gd name="connsiteY68" fmla="*/ 3084512 h 6858000"/>
              <a:gd name="connsiteX69" fmla="*/ 75583 w 4838076"/>
              <a:gd name="connsiteY69" fmla="*/ 3121025 h 6858000"/>
              <a:gd name="connsiteX70" fmla="*/ 55427 w 4838076"/>
              <a:gd name="connsiteY70" fmla="*/ 3160712 h 6858000"/>
              <a:gd name="connsiteX71" fmla="*/ 38632 w 4838076"/>
              <a:gd name="connsiteY71" fmla="*/ 3201987 h 6858000"/>
              <a:gd name="connsiteX72" fmla="*/ 23515 w 4838076"/>
              <a:gd name="connsiteY72" fmla="*/ 3248025 h 6858000"/>
              <a:gd name="connsiteX73" fmla="*/ 11758 w 4838076"/>
              <a:gd name="connsiteY73" fmla="*/ 3300412 h 6858000"/>
              <a:gd name="connsiteX74" fmla="*/ 3359 w 4838076"/>
              <a:gd name="connsiteY74" fmla="*/ 3360737 h 6858000"/>
              <a:gd name="connsiteX75" fmla="*/ 0 w 4838076"/>
              <a:gd name="connsiteY75" fmla="*/ 3427412 h 6858000"/>
              <a:gd name="connsiteX76" fmla="*/ 3359 w 4838076"/>
              <a:gd name="connsiteY76" fmla="*/ 3497262 h 6858000"/>
              <a:gd name="connsiteX77" fmla="*/ 11758 w 4838076"/>
              <a:gd name="connsiteY77" fmla="*/ 3557587 h 6858000"/>
              <a:gd name="connsiteX78" fmla="*/ 23515 w 4838076"/>
              <a:gd name="connsiteY78" fmla="*/ 3609975 h 6858000"/>
              <a:gd name="connsiteX79" fmla="*/ 38632 w 4838076"/>
              <a:gd name="connsiteY79" fmla="*/ 3656012 h 6858000"/>
              <a:gd name="connsiteX80" fmla="*/ 55427 w 4838076"/>
              <a:gd name="connsiteY80" fmla="*/ 3697287 h 6858000"/>
              <a:gd name="connsiteX81" fmla="*/ 75583 w 4838076"/>
              <a:gd name="connsiteY81" fmla="*/ 3736975 h 6858000"/>
              <a:gd name="connsiteX82" fmla="*/ 115893 w 4838076"/>
              <a:gd name="connsiteY82" fmla="*/ 3811587 h 6858000"/>
              <a:gd name="connsiteX83" fmla="*/ 134368 w 4838076"/>
              <a:gd name="connsiteY83" fmla="*/ 3848100 h 6858000"/>
              <a:gd name="connsiteX84" fmla="*/ 152844 w 4838076"/>
              <a:gd name="connsiteY84" fmla="*/ 3890962 h 6858000"/>
              <a:gd name="connsiteX85" fmla="*/ 167960 w 4838076"/>
              <a:gd name="connsiteY85" fmla="*/ 3935412 h 6858000"/>
              <a:gd name="connsiteX86" fmla="*/ 178038 w 4838076"/>
              <a:gd name="connsiteY86" fmla="*/ 3987800 h 6858000"/>
              <a:gd name="connsiteX87" fmla="*/ 188115 w 4838076"/>
              <a:gd name="connsiteY87" fmla="*/ 4048125 h 6858000"/>
              <a:gd name="connsiteX88" fmla="*/ 189795 w 4838076"/>
              <a:gd name="connsiteY88" fmla="*/ 4116387 h 6858000"/>
              <a:gd name="connsiteX89" fmla="*/ 188115 w 4838076"/>
              <a:gd name="connsiteY89" fmla="*/ 4186237 h 6858000"/>
              <a:gd name="connsiteX90" fmla="*/ 178038 w 4838076"/>
              <a:gd name="connsiteY90" fmla="*/ 4244975 h 6858000"/>
              <a:gd name="connsiteX91" fmla="*/ 167960 w 4838076"/>
              <a:gd name="connsiteY91" fmla="*/ 4297362 h 6858000"/>
              <a:gd name="connsiteX92" fmla="*/ 152844 w 4838076"/>
              <a:gd name="connsiteY92" fmla="*/ 4343400 h 6858000"/>
              <a:gd name="connsiteX93" fmla="*/ 134368 w 4838076"/>
              <a:gd name="connsiteY93" fmla="*/ 4386262 h 6858000"/>
              <a:gd name="connsiteX94" fmla="*/ 115893 w 4838076"/>
              <a:gd name="connsiteY94" fmla="*/ 4424362 h 6858000"/>
              <a:gd name="connsiteX95" fmla="*/ 75583 w 4838076"/>
              <a:gd name="connsiteY95" fmla="*/ 4498975 h 6858000"/>
              <a:gd name="connsiteX96" fmla="*/ 55427 w 4838076"/>
              <a:gd name="connsiteY96" fmla="*/ 4537075 h 6858000"/>
              <a:gd name="connsiteX97" fmla="*/ 38632 w 4838076"/>
              <a:gd name="connsiteY97" fmla="*/ 4579937 h 6858000"/>
              <a:gd name="connsiteX98" fmla="*/ 23515 w 4838076"/>
              <a:gd name="connsiteY98" fmla="*/ 4625975 h 6858000"/>
              <a:gd name="connsiteX99" fmla="*/ 11758 w 4838076"/>
              <a:gd name="connsiteY99" fmla="*/ 4678362 h 6858000"/>
              <a:gd name="connsiteX100" fmla="*/ 3359 w 4838076"/>
              <a:gd name="connsiteY100" fmla="*/ 4738687 h 6858000"/>
              <a:gd name="connsiteX101" fmla="*/ 0 w 4838076"/>
              <a:gd name="connsiteY101" fmla="*/ 4806950 h 6858000"/>
              <a:gd name="connsiteX102" fmla="*/ 3359 w 4838076"/>
              <a:gd name="connsiteY102" fmla="*/ 4875212 h 6858000"/>
              <a:gd name="connsiteX103" fmla="*/ 11758 w 4838076"/>
              <a:gd name="connsiteY103" fmla="*/ 4935537 h 6858000"/>
              <a:gd name="connsiteX104" fmla="*/ 23515 w 4838076"/>
              <a:gd name="connsiteY104" fmla="*/ 4987925 h 6858000"/>
              <a:gd name="connsiteX105" fmla="*/ 38632 w 4838076"/>
              <a:gd name="connsiteY105" fmla="*/ 5033962 h 6858000"/>
              <a:gd name="connsiteX106" fmla="*/ 55427 w 4838076"/>
              <a:gd name="connsiteY106" fmla="*/ 5075237 h 6858000"/>
              <a:gd name="connsiteX107" fmla="*/ 75583 w 4838076"/>
              <a:gd name="connsiteY107" fmla="*/ 5114925 h 6858000"/>
              <a:gd name="connsiteX108" fmla="*/ 95738 w 4838076"/>
              <a:gd name="connsiteY108" fmla="*/ 5149850 h 6858000"/>
              <a:gd name="connsiteX109" fmla="*/ 115893 w 4838076"/>
              <a:gd name="connsiteY109" fmla="*/ 5186362 h 6858000"/>
              <a:gd name="connsiteX110" fmla="*/ 134368 w 4838076"/>
              <a:gd name="connsiteY110" fmla="*/ 5226050 h 6858000"/>
              <a:gd name="connsiteX111" fmla="*/ 152844 w 4838076"/>
              <a:gd name="connsiteY111" fmla="*/ 5268912 h 6858000"/>
              <a:gd name="connsiteX112" fmla="*/ 167960 w 4838076"/>
              <a:gd name="connsiteY112" fmla="*/ 5313362 h 6858000"/>
              <a:gd name="connsiteX113" fmla="*/ 178038 w 4838076"/>
              <a:gd name="connsiteY113" fmla="*/ 5365750 h 6858000"/>
              <a:gd name="connsiteX114" fmla="*/ 188115 w 4838076"/>
              <a:gd name="connsiteY114" fmla="*/ 5426075 h 6858000"/>
              <a:gd name="connsiteX115" fmla="*/ 189795 w 4838076"/>
              <a:gd name="connsiteY115" fmla="*/ 5494337 h 6858000"/>
              <a:gd name="connsiteX116" fmla="*/ 188115 w 4838076"/>
              <a:gd name="connsiteY116" fmla="*/ 5562600 h 6858000"/>
              <a:gd name="connsiteX117" fmla="*/ 178038 w 4838076"/>
              <a:gd name="connsiteY117" fmla="*/ 5622925 h 6858000"/>
              <a:gd name="connsiteX118" fmla="*/ 167960 w 4838076"/>
              <a:gd name="connsiteY118" fmla="*/ 5675312 h 6858000"/>
              <a:gd name="connsiteX119" fmla="*/ 152844 w 4838076"/>
              <a:gd name="connsiteY119" fmla="*/ 5721350 h 6858000"/>
              <a:gd name="connsiteX120" fmla="*/ 134368 w 4838076"/>
              <a:gd name="connsiteY120" fmla="*/ 5762625 h 6858000"/>
              <a:gd name="connsiteX121" fmla="*/ 115893 w 4838076"/>
              <a:gd name="connsiteY121" fmla="*/ 5802312 h 6858000"/>
              <a:gd name="connsiteX122" fmla="*/ 95738 w 4838076"/>
              <a:gd name="connsiteY122" fmla="*/ 5840412 h 6858000"/>
              <a:gd name="connsiteX123" fmla="*/ 75583 w 4838076"/>
              <a:gd name="connsiteY123" fmla="*/ 5876925 h 6858000"/>
              <a:gd name="connsiteX124" fmla="*/ 55427 w 4838076"/>
              <a:gd name="connsiteY124" fmla="*/ 5915025 h 6858000"/>
              <a:gd name="connsiteX125" fmla="*/ 38632 w 4838076"/>
              <a:gd name="connsiteY125" fmla="*/ 5956300 h 6858000"/>
              <a:gd name="connsiteX126" fmla="*/ 23515 w 4838076"/>
              <a:gd name="connsiteY126" fmla="*/ 6003925 h 6858000"/>
              <a:gd name="connsiteX127" fmla="*/ 11758 w 4838076"/>
              <a:gd name="connsiteY127" fmla="*/ 6056312 h 6858000"/>
              <a:gd name="connsiteX128" fmla="*/ 3359 w 4838076"/>
              <a:gd name="connsiteY128" fmla="*/ 6113462 h 6858000"/>
              <a:gd name="connsiteX129" fmla="*/ 0 w 4838076"/>
              <a:gd name="connsiteY129" fmla="*/ 6183312 h 6858000"/>
              <a:gd name="connsiteX130" fmla="*/ 3359 w 4838076"/>
              <a:gd name="connsiteY130" fmla="*/ 6251575 h 6858000"/>
              <a:gd name="connsiteX131" fmla="*/ 11758 w 4838076"/>
              <a:gd name="connsiteY131" fmla="*/ 6311900 h 6858000"/>
              <a:gd name="connsiteX132" fmla="*/ 23515 w 4838076"/>
              <a:gd name="connsiteY132" fmla="*/ 6361112 h 6858000"/>
              <a:gd name="connsiteX133" fmla="*/ 38632 w 4838076"/>
              <a:gd name="connsiteY133" fmla="*/ 6407150 h 6858000"/>
              <a:gd name="connsiteX134" fmla="*/ 55427 w 4838076"/>
              <a:gd name="connsiteY134" fmla="*/ 6448425 h 6858000"/>
              <a:gd name="connsiteX135" fmla="*/ 73903 w 4838076"/>
              <a:gd name="connsiteY135" fmla="*/ 6488112 h 6858000"/>
              <a:gd name="connsiteX136" fmla="*/ 92379 w 4838076"/>
              <a:gd name="connsiteY136" fmla="*/ 6523037 h 6858000"/>
              <a:gd name="connsiteX137" fmla="*/ 112534 w 4838076"/>
              <a:gd name="connsiteY137" fmla="*/ 6561137 h 6858000"/>
              <a:gd name="connsiteX138" fmla="*/ 132689 w 4838076"/>
              <a:gd name="connsiteY138" fmla="*/ 6597650 h 6858000"/>
              <a:gd name="connsiteX139" fmla="*/ 149485 w 4838076"/>
              <a:gd name="connsiteY139" fmla="*/ 6640512 h 6858000"/>
              <a:gd name="connsiteX140" fmla="*/ 166281 w 4838076"/>
              <a:gd name="connsiteY140" fmla="*/ 6683375 h 6858000"/>
              <a:gd name="connsiteX141" fmla="*/ 176358 w 4838076"/>
              <a:gd name="connsiteY141" fmla="*/ 6735762 h 6858000"/>
              <a:gd name="connsiteX142" fmla="*/ 184756 w 4838076"/>
              <a:gd name="connsiteY142" fmla="*/ 6791325 h 6858000"/>
              <a:gd name="connsiteX143" fmla="*/ 189795 w 4838076"/>
              <a:gd name="connsiteY143" fmla="*/ 6858000 h 6858000"/>
              <a:gd name="connsiteX144" fmla="*/ 334173 w 4838076"/>
              <a:gd name="connsiteY144" fmla="*/ 6858000 h 6858000"/>
              <a:gd name="connsiteX145" fmla="*/ 334174 w 4838076"/>
              <a:gd name="connsiteY145" fmla="*/ 6858000 h 6858000"/>
              <a:gd name="connsiteX146" fmla="*/ 3459219 w 4838076"/>
              <a:gd name="connsiteY146" fmla="*/ 6858000 h 6858000"/>
              <a:gd name="connsiteX147" fmla="*/ 4417162 w 4838076"/>
              <a:gd name="connsiteY147" fmla="*/ 6858000 h 6858000"/>
              <a:gd name="connsiteX148" fmla="*/ 4838076 w 4838076"/>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4838076" h="6858000">
                <a:moveTo>
                  <a:pt x="4838076" y="0"/>
                </a:moveTo>
                <a:lnTo>
                  <a:pt x="4417162" y="0"/>
                </a:lnTo>
                <a:lnTo>
                  <a:pt x="3459219" y="0"/>
                </a:ln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3459219" y="6858000"/>
                </a:lnTo>
                <a:lnTo>
                  <a:pt x="4417162" y="6858000"/>
                </a:lnTo>
                <a:lnTo>
                  <a:pt x="4838076"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FE935362-E107-2922-AE58-2E8D10CA3AF2}"/>
              </a:ext>
            </a:extLst>
          </p:cNvPr>
          <p:cNvSpPr>
            <a:spLocks noGrp="1"/>
          </p:cNvSpPr>
          <p:nvPr>
            <p:ph type="title"/>
          </p:nvPr>
        </p:nvSpPr>
        <p:spPr>
          <a:xfrm>
            <a:off x="765051" y="662400"/>
            <a:ext cx="3384000" cy="1492132"/>
          </a:xfrm>
        </p:spPr>
        <p:txBody>
          <a:bodyPr vert="horz" lIns="91440" tIns="45720" rIns="91440" bIns="45720" rtlCol="0" anchor="t">
            <a:normAutofit/>
          </a:bodyPr>
          <a:lstStyle/>
          <a:p>
            <a:r>
              <a:rPr lang="en-US" sz="2800" kern="1200" dirty="0">
                <a:solidFill>
                  <a:srgbClr val="FFC000"/>
                </a:solidFill>
                <a:latin typeface="+mj-lt"/>
                <a:ea typeface="+mj-ea"/>
                <a:cs typeface="+mj-cs"/>
              </a:rPr>
              <a:t>First Search: </a:t>
            </a:r>
            <a:r>
              <a:rPr lang="en-US" sz="2800" kern="1200" dirty="0">
                <a:solidFill>
                  <a:schemeClr val="bg1"/>
                </a:solidFill>
                <a:latin typeface="+mj-lt"/>
                <a:ea typeface="+mj-ea"/>
                <a:cs typeface="+mj-cs"/>
              </a:rPr>
              <a:t>"Metis History and Culture" on Google Scholar</a:t>
            </a:r>
          </a:p>
        </p:txBody>
      </p:sp>
      <p:pic>
        <p:nvPicPr>
          <p:cNvPr id="5" name="Picture 5" descr="Text&#10;&#10;Description automatically generated">
            <a:extLst>
              <a:ext uri="{FF2B5EF4-FFF2-40B4-BE49-F238E27FC236}">
                <a16:creationId xmlns:a16="http://schemas.microsoft.com/office/drawing/2014/main" id="{E01697DF-659C-784D-9124-0363FE5A5C43}"/>
              </a:ext>
            </a:extLst>
          </p:cNvPr>
          <p:cNvPicPr>
            <a:picLocks noGrp="1" noChangeAspect="1"/>
          </p:cNvPicPr>
          <p:nvPr>
            <p:ph sz="half" idx="2"/>
          </p:nvPr>
        </p:nvPicPr>
        <p:blipFill>
          <a:blip r:embed="rId2"/>
          <a:stretch>
            <a:fillRect/>
          </a:stretch>
        </p:blipFill>
        <p:spPr>
          <a:xfrm>
            <a:off x="6291030" y="-3513"/>
            <a:ext cx="5001852" cy="6865024"/>
          </a:xfrm>
          <a:prstGeom prst="rect">
            <a:avLst/>
          </a:prstGeom>
        </p:spPr>
      </p:pic>
      <p:sp>
        <p:nvSpPr>
          <p:cNvPr id="3" name="Content Placeholder 2">
            <a:extLst>
              <a:ext uri="{FF2B5EF4-FFF2-40B4-BE49-F238E27FC236}">
                <a16:creationId xmlns:a16="http://schemas.microsoft.com/office/drawing/2014/main" id="{191FCD5C-088D-AB48-6A6E-2E2F69F69848}"/>
              </a:ext>
            </a:extLst>
          </p:cNvPr>
          <p:cNvSpPr>
            <a:spLocks noGrp="1"/>
          </p:cNvSpPr>
          <p:nvPr>
            <p:ph sz="half" idx="1"/>
          </p:nvPr>
        </p:nvSpPr>
        <p:spPr>
          <a:xfrm>
            <a:off x="765051" y="2286000"/>
            <a:ext cx="3384000" cy="3844800"/>
          </a:xfrm>
        </p:spPr>
        <p:txBody>
          <a:bodyPr vert="horz" lIns="91440" tIns="45720" rIns="91440" bIns="45720" rtlCol="0" anchor="t">
            <a:normAutofit/>
          </a:bodyPr>
          <a:lstStyle/>
          <a:p>
            <a:r>
              <a:rPr lang="en-US" sz="1700" dirty="0">
                <a:solidFill>
                  <a:schemeClr val="bg1">
                    <a:alpha val="60000"/>
                  </a:schemeClr>
                </a:solidFill>
                <a:latin typeface="Calibri Light"/>
                <a:cs typeface="Calibri Light"/>
              </a:rPr>
              <a:t>Noticed Saskatchewan appearing in two articles</a:t>
            </a:r>
          </a:p>
          <a:p>
            <a:r>
              <a:rPr lang="en-US" sz="1700" dirty="0">
                <a:solidFill>
                  <a:schemeClr val="bg1">
                    <a:alpha val="60000"/>
                  </a:schemeClr>
                </a:solidFill>
                <a:latin typeface="Calibri Light"/>
                <a:cs typeface="Calibri Light"/>
              </a:rPr>
              <a:t>Pattern of the word 'identity' alongside peoplehood</a:t>
            </a:r>
          </a:p>
          <a:p>
            <a:r>
              <a:rPr lang="en-US" sz="1700" dirty="0">
                <a:solidFill>
                  <a:schemeClr val="bg1">
                    <a:alpha val="60000"/>
                  </a:schemeClr>
                </a:solidFill>
                <a:latin typeface="Calibri Light"/>
                <a:cs typeface="Calibri Light"/>
              </a:rPr>
              <a:t>See the potential of the resources and how I can focus the point both on the website given in class and what I can search</a:t>
            </a:r>
          </a:p>
          <a:p>
            <a:r>
              <a:rPr lang="en-US" sz="1700" dirty="0">
                <a:solidFill>
                  <a:schemeClr val="bg1">
                    <a:alpha val="60000"/>
                  </a:schemeClr>
                </a:solidFill>
                <a:latin typeface="Calibri Light"/>
                <a:cs typeface="Calibri Light"/>
              </a:rPr>
              <a:t>Come to the realization that I want to focus more on newer resources and educating students about how to be properly informed of Metis history and culture</a:t>
            </a:r>
          </a:p>
        </p:txBody>
      </p:sp>
    </p:spTree>
    <p:extLst>
      <p:ext uri="{BB962C8B-B14F-4D97-AF65-F5344CB8AC3E}">
        <p14:creationId xmlns:p14="http://schemas.microsoft.com/office/powerpoint/2010/main" val="2027019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11">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E558F2-BA1C-6ED6-AD52-F4CE06126E11}"/>
              </a:ext>
            </a:extLst>
          </p:cNvPr>
          <p:cNvSpPr>
            <a:spLocks noGrp="1"/>
          </p:cNvSpPr>
          <p:nvPr>
            <p:ph type="title"/>
          </p:nvPr>
        </p:nvSpPr>
        <p:spPr>
          <a:xfrm>
            <a:off x="836679" y="723898"/>
            <a:ext cx="6002110" cy="1495425"/>
          </a:xfrm>
        </p:spPr>
        <p:txBody>
          <a:bodyPr vert="horz" lIns="91440" tIns="45720" rIns="91440" bIns="45720" rtlCol="0" anchor="ctr">
            <a:normAutofit/>
          </a:bodyPr>
          <a:lstStyle/>
          <a:p>
            <a:r>
              <a:rPr lang="en-US" sz="3100" dirty="0">
                <a:solidFill>
                  <a:srgbClr val="FFC000"/>
                </a:solidFill>
              </a:rPr>
              <a:t>Second Search:</a:t>
            </a:r>
            <a:r>
              <a:rPr lang="en-US" sz="3100" dirty="0"/>
              <a:t> "Educational Resources About Metis History and Culture": </a:t>
            </a:r>
            <a:r>
              <a:rPr lang="en-US" sz="3100" dirty="0" err="1"/>
              <a:t>ULeth</a:t>
            </a:r>
            <a:r>
              <a:rPr lang="en-US" sz="3100" dirty="0"/>
              <a:t> Library Database</a:t>
            </a:r>
          </a:p>
        </p:txBody>
      </p:sp>
      <p:pic>
        <p:nvPicPr>
          <p:cNvPr id="5" name="Picture 5" descr="Graphical user interface, text, application&#10;&#10;Description automatically generated">
            <a:extLst>
              <a:ext uri="{FF2B5EF4-FFF2-40B4-BE49-F238E27FC236}">
                <a16:creationId xmlns:a16="http://schemas.microsoft.com/office/drawing/2014/main" id="{C11B8D16-0053-03B2-5622-A964AAF2E278}"/>
              </a:ext>
            </a:extLst>
          </p:cNvPr>
          <p:cNvPicPr>
            <a:picLocks noGrp="1" noChangeAspect="1"/>
          </p:cNvPicPr>
          <p:nvPr>
            <p:ph sz="half" idx="2"/>
          </p:nvPr>
        </p:nvPicPr>
        <p:blipFill rotWithShape="1">
          <a:blip r:embed="rId2"/>
          <a:srcRect r="2" b="4877"/>
          <a:stretch/>
        </p:blipFill>
        <p:spPr>
          <a:xfrm>
            <a:off x="7199440" y="10"/>
            <a:ext cx="4992560" cy="6857990"/>
          </a:xfrm>
          <a:prstGeom prst="rect">
            <a:avLst/>
          </a:prstGeom>
          <a:effectLst/>
        </p:spPr>
      </p:pic>
      <p:graphicFrame>
        <p:nvGraphicFramePr>
          <p:cNvPr id="7" name="Content Placeholder 2">
            <a:extLst>
              <a:ext uri="{FF2B5EF4-FFF2-40B4-BE49-F238E27FC236}">
                <a16:creationId xmlns:a16="http://schemas.microsoft.com/office/drawing/2014/main" id="{2D980E7E-D28F-2801-F4E0-4A974B5CA493}"/>
              </a:ext>
            </a:extLst>
          </p:cNvPr>
          <p:cNvGraphicFramePr>
            <a:graphicFrameLocks noGrp="1"/>
          </p:cNvGraphicFramePr>
          <p:nvPr>
            <p:ph sz="half" idx="1"/>
            <p:extLst>
              <p:ext uri="{D42A27DB-BD31-4B8C-83A1-F6EECF244321}">
                <p14:modId xmlns:p14="http://schemas.microsoft.com/office/powerpoint/2010/main" val="131878767"/>
              </p:ext>
            </p:extLst>
          </p:nvPr>
        </p:nvGraphicFramePr>
        <p:xfrm>
          <a:off x="836680" y="2405067"/>
          <a:ext cx="6002110" cy="3729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92777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7C482-B0C4-FDA9-DBC5-24D91FBBB88D}"/>
              </a:ext>
            </a:extLst>
          </p:cNvPr>
          <p:cNvSpPr>
            <a:spLocks noGrp="1"/>
          </p:cNvSpPr>
          <p:nvPr>
            <p:ph type="title"/>
          </p:nvPr>
        </p:nvSpPr>
        <p:spPr>
          <a:xfrm>
            <a:off x="1653363" y="365760"/>
            <a:ext cx="9367203" cy="1188720"/>
          </a:xfrm>
        </p:spPr>
        <p:txBody>
          <a:bodyPr>
            <a:normAutofit/>
          </a:bodyPr>
          <a:lstStyle/>
          <a:p>
            <a:r>
              <a:rPr lang="en-US" dirty="0">
                <a:cs typeface="Calibri Light"/>
              </a:rPr>
              <a:t>Second Search Tangent</a:t>
            </a:r>
            <a:endParaRPr lang="en-US" dirty="0"/>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BBF78D04-58AE-49D8-1ADC-4144EA8F4411}"/>
              </a:ext>
            </a:extLst>
          </p:cNvPr>
          <p:cNvSpPr>
            <a:spLocks noGrp="1"/>
          </p:cNvSpPr>
          <p:nvPr>
            <p:ph idx="1"/>
          </p:nvPr>
        </p:nvSpPr>
        <p:spPr>
          <a:xfrm>
            <a:off x="1653363" y="2176272"/>
            <a:ext cx="9367204" cy="4041648"/>
          </a:xfrm>
        </p:spPr>
        <p:txBody>
          <a:bodyPr vert="horz" lIns="91440" tIns="45720" rIns="91440" bIns="45720" rtlCol="0" anchor="t">
            <a:normAutofit/>
          </a:bodyPr>
          <a:lstStyle/>
          <a:p>
            <a:r>
              <a:rPr lang="en-US" sz="2200" b="1" dirty="0">
                <a:latin typeface="Calibri Light"/>
                <a:ea typeface="+mn-lt"/>
                <a:cs typeface="+mn-lt"/>
              </a:rPr>
              <a:t>Resisting Symbolic Violence: Métis Community Engagement in Lifelong Learning</a:t>
            </a:r>
            <a:endParaRPr lang="en-US" sz="2200">
              <a:latin typeface="Calibri Light"/>
              <a:ea typeface="+mn-lt"/>
              <a:cs typeface="+mn-lt"/>
            </a:endParaRPr>
          </a:p>
          <a:p>
            <a:pPr lvl="1"/>
            <a:r>
              <a:rPr lang="en-US" sz="2200" dirty="0">
                <a:latin typeface="Calibri Light"/>
                <a:ea typeface="+mn-lt"/>
                <a:cs typeface="+mn-lt"/>
              </a:rPr>
              <a:t>Spoke</a:t>
            </a:r>
            <a:r>
              <a:rPr lang="en-US" sz="2200" dirty="0">
                <a:latin typeface="Calibri Light"/>
                <a:cs typeface="Calibri"/>
              </a:rPr>
              <a:t> of education becoming an aspect in Metis lives in 1971 in their first ever conference 'determining our destiny' by the Metis Nation of Alberta</a:t>
            </a:r>
          </a:p>
          <a:p>
            <a:pPr lvl="1"/>
            <a:r>
              <a:rPr lang="en-US" sz="2200" dirty="0">
                <a:latin typeface="Calibri Light"/>
                <a:cs typeface="Calibri"/>
              </a:rPr>
              <a:t>Not the sort of information I want to focus on when thinking about Metis culture and identity as it is explained in the Gabriel Dumont Institute Website</a:t>
            </a:r>
          </a:p>
          <a:p>
            <a:pPr lvl="1"/>
            <a:endParaRPr lang="en-US" sz="2200" dirty="0">
              <a:latin typeface="Calibri Light"/>
              <a:cs typeface="Calibri"/>
            </a:endParaRPr>
          </a:p>
          <a:p>
            <a:pPr lvl="1"/>
            <a:r>
              <a:rPr lang="en-US" sz="2200" dirty="0">
                <a:latin typeface="Calibri Light"/>
                <a:cs typeface="Calibri"/>
              </a:rPr>
              <a:t>Began thinking about the interests I found when researching and going through the website provided in class – thought about Indigenous children and play, and the child-rearing practices that they implemented inside of their own culture</a:t>
            </a:r>
          </a:p>
        </p:txBody>
      </p:sp>
    </p:spTree>
    <p:extLst>
      <p:ext uri="{BB962C8B-B14F-4D97-AF65-F5344CB8AC3E}">
        <p14:creationId xmlns:p14="http://schemas.microsoft.com/office/powerpoint/2010/main" val="1691121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927AEA-F147-DD3F-D9A8-22C64AD92385}"/>
              </a:ext>
            </a:extLst>
          </p:cNvPr>
          <p:cNvSpPr>
            <a:spLocks noGrp="1"/>
          </p:cNvSpPr>
          <p:nvPr>
            <p:ph type="title"/>
          </p:nvPr>
        </p:nvSpPr>
        <p:spPr>
          <a:xfrm>
            <a:off x="7320466" y="609600"/>
            <a:ext cx="4140014" cy="1330839"/>
          </a:xfrm>
        </p:spPr>
        <p:txBody>
          <a:bodyPr vert="horz" lIns="91440" tIns="45720" rIns="91440" bIns="45720" rtlCol="0" anchor="ctr">
            <a:normAutofit/>
          </a:bodyPr>
          <a:lstStyle/>
          <a:p>
            <a:r>
              <a:rPr lang="en-US" dirty="0">
                <a:solidFill>
                  <a:srgbClr val="FFC000"/>
                </a:solidFill>
              </a:rPr>
              <a:t>Epiphany</a:t>
            </a:r>
            <a:endParaRPr lang="en-US" dirty="0">
              <a:solidFill>
                <a:srgbClr val="FFC000"/>
              </a:solidFill>
              <a:cs typeface="Calibri Light"/>
            </a:endParaRPr>
          </a:p>
        </p:txBody>
      </p:sp>
      <p:pic>
        <p:nvPicPr>
          <p:cNvPr id="5" name="Picture 5" descr="Text&#10;&#10;Description automatically generated">
            <a:extLst>
              <a:ext uri="{FF2B5EF4-FFF2-40B4-BE49-F238E27FC236}">
                <a16:creationId xmlns:a16="http://schemas.microsoft.com/office/drawing/2014/main" id="{C2C5C6C1-4256-93CF-2900-FE1C43038FE7}"/>
              </a:ext>
            </a:extLst>
          </p:cNvPr>
          <p:cNvPicPr>
            <a:picLocks noGrp="1" noChangeAspect="1"/>
          </p:cNvPicPr>
          <p:nvPr>
            <p:ph sz="half" idx="2"/>
          </p:nvPr>
        </p:nvPicPr>
        <p:blipFill rotWithShape="1">
          <a:blip r:embed="rId2"/>
          <a:srcRect l="18987"/>
          <a:stretch/>
        </p:blipFill>
        <p:spPr>
          <a:xfrm>
            <a:off x="21" y="10"/>
            <a:ext cx="7045484"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p:spPr>
      </p:pic>
      <p:sp>
        <p:nvSpPr>
          <p:cNvPr id="3" name="Content Placeholder 2">
            <a:extLst>
              <a:ext uri="{FF2B5EF4-FFF2-40B4-BE49-F238E27FC236}">
                <a16:creationId xmlns:a16="http://schemas.microsoft.com/office/drawing/2014/main" id="{30A4481A-2E88-B8C3-56E6-65D0A69E9846}"/>
              </a:ext>
            </a:extLst>
          </p:cNvPr>
          <p:cNvSpPr>
            <a:spLocks noGrp="1"/>
          </p:cNvSpPr>
          <p:nvPr>
            <p:ph sz="half" idx="1"/>
          </p:nvPr>
        </p:nvSpPr>
        <p:spPr>
          <a:xfrm>
            <a:off x="7320465" y="2194102"/>
            <a:ext cx="4140013" cy="3908586"/>
          </a:xfrm>
        </p:spPr>
        <p:txBody>
          <a:bodyPr vert="horz" lIns="91440" tIns="45720" rIns="91440" bIns="45720" rtlCol="0">
            <a:normAutofit/>
          </a:bodyPr>
          <a:lstStyle/>
          <a:p>
            <a:r>
              <a:rPr lang="en-US" sz="1700"/>
              <a:t>Decided to focus on the aspect of storytelling and the incorporation of Metis children's literature in schools</a:t>
            </a:r>
          </a:p>
          <a:p>
            <a:pPr lvl="1"/>
            <a:r>
              <a:rPr lang="en-US" sz="1700"/>
              <a:t>Affirmed my interests of how the teachings of Indigenous culture can be put forth to others</a:t>
            </a:r>
          </a:p>
          <a:p>
            <a:r>
              <a:rPr lang="en-US" sz="1700"/>
              <a:t>Inspiration coming from learning resources on the Gabirel Dumont Institute website</a:t>
            </a:r>
          </a:p>
          <a:p>
            <a:pPr lvl="1"/>
            <a:r>
              <a:rPr lang="en-US" sz="1700"/>
              <a:t>Websites focus is on educating others by providing multiple resources and strategies to encourage learning and understanding</a:t>
            </a:r>
          </a:p>
        </p:txBody>
      </p:sp>
    </p:spTree>
    <p:extLst>
      <p:ext uri="{BB962C8B-B14F-4D97-AF65-F5344CB8AC3E}">
        <p14:creationId xmlns:p14="http://schemas.microsoft.com/office/powerpoint/2010/main" val="3346614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6EFC920F-B85A-4068-BD93-41064EDE9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1C559108-BBAE-426C-8564-051D2BA6DD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29" name="Rectangle 28">
              <a:extLst>
                <a:ext uri="{FF2B5EF4-FFF2-40B4-BE49-F238E27FC236}">
                  <a16:creationId xmlns:a16="http://schemas.microsoft.com/office/drawing/2014/main" id="{42BC35EE-6650-42D2-AEFB-4B7CD1AFC9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952C743-9049-4DFB-878B-2AB07B6E4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Rectangle 31">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55D10E-9A0E-99C1-7028-C97969EB6B06}"/>
              </a:ext>
            </a:extLst>
          </p:cNvPr>
          <p:cNvSpPr>
            <a:spLocks noGrp="1"/>
          </p:cNvSpPr>
          <p:nvPr>
            <p:ph type="title"/>
          </p:nvPr>
        </p:nvSpPr>
        <p:spPr>
          <a:xfrm>
            <a:off x="1099425" y="1238081"/>
            <a:ext cx="4709345" cy="962953"/>
          </a:xfrm>
        </p:spPr>
        <p:txBody>
          <a:bodyPr vert="horz" lIns="91440" tIns="45720" rIns="91440" bIns="45720" rtlCol="0" anchor="b">
            <a:normAutofit/>
          </a:bodyPr>
          <a:lstStyle/>
          <a:p>
            <a:r>
              <a:rPr lang="en-US" sz="2100" dirty="0">
                <a:solidFill>
                  <a:srgbClr val="FFC000"/>
                </a:solidFill>
              </a:rPr>
              <a:t>Third Search</a:t>
            </a:r>
            <a:r>
              <a:rPr lang="en-US" sz="2100" dirty="0"/>
              <a:t>: "Metis Children's Literature in Schools": </a:t>
            </a:r>
            <a:r>
              <a:rPr lang="en-US" sz="2100" dirty="0" err="1"/>
              <a:t>ULeth</a:t>
            </a:r>
            <a:r>
              <a:rPr lang="en-US" sz="2100" dirty="0"/>
              <a:t> Library Databases by Subject – Indigenous Studies</a:t>
            </a:r>
          </a:p>
        </p:txBody>
      </p:sp>
      <p:sp>
        <p:nvSpPr>
          <p:cNvPr id="34" name="Rectangle 33">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39885" y="2372170"/>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9F33E4E1-B1A6-0E86-AEF2-EC72C2758246}"/>
              </a:ext>
            </a:extLst>
          </p:cNvPr>
          <p:cNvSpPr>
            <a:spLocks noGrp="1"/>
          </p:cNvSpPr>
          <p:nvPr>
            <p:ph sz="half" idx="2"/>
          </p:nvPr>
        </p:nvSpPr>
        <p:spPr>
          <a:xfrm>
            <a:off x="1100736" y="2508105"/>
            <a:ext cx="4709345" cy="3632493"/>
          </a:xfrm>
        </p:spPr>
        <p:txBody>
          <a:bodyPr vert="horz" lIns="91440" tIns="45720" rIns="91440" bIns="45720" rtlCol="0" anchor="ctr">
            <a:normAutofit/>
          </a:bodyPr>
          <a:lstStyle/>
          <a:p>
            <a:pPr marL="0"/>
            <a:r>
              <a:rPr lang="en-US" sz="1400" dirty="0"/>
              <a:t>Chose the database: Bibliography of Indigenous Peoples in North America</a:t>
            </a:r>
          </a:p>
          <a:p>
            <a:pPr lvl="1"/>
            <a:r>
              <a:rPr lang="en-US" sz="1400" dirty="0"/>
              <a:t>Gave examples of Metis children's literature </a:t>
            </a:r>
            <a:endParaRPr lang="en-US" sz="1400" dirty="0">
              <a:cs typeface="Calibri"/>
            </a:endParaRPr>
          </a:p>
          <a:p>
            <a:pPr lvl="1"/>
            <a:r>
              <a:rPr lang="en-US" sz="1400" dirty="0"/>
              <a:t>Continuous resources and articles from Saskatchewan</a:t>
            </a:r>
            <a:endParaRPr lang="en-US" sz="1400" dirty="0">
              <a:cs typeface="Calibri"/>
            </a:endParaRPr>
          </a:p>
          <a:p>
            <a:pPr lvl="1"/>
            <a:r>
              <a:rPr lang="en-US" sz="1400" dirty="0"/>
              <a:t>Still mainly focused on culture and inclusion</a:t>
            </a:r>
            <a:endParaRPr lang="en-US" sz="1400" dirty="0">
              <a:cs typeface="Calibri"/>
            </a:endParaRPr>
          </a:p>
          <a:p>
            <a:pPr lvl="1"/>
            <a:r>
              <a:rPr lang="en-US" sz="1400" dirty="0"/>
              <a:t>Wondering if I should have focused my topic on Gabriel Dumont – easier to find resources? </a:t>
            </a:r>
            <a:r>
              <a:rPr lang="en-US" sz="1400" b="1" dirty="0"/>
              <a:t>Should I have focused on the history of the Metis alone?</a:t>
            </a:r>
            <a:endParaRPr lang="en-US" sz="1400" b="1" dirty="0">
              <a:cs typeface="Calibri"/>
            </a:endParaRPr>
          </a:p>
          <a:p>
            <a:pPr marL="457200" lvl="1"/>
            <a:r>
              <a:rPr lang="en-US" sz="1400" dirty="0"/>
              <a:t>Another Database: North American Indian Thought and Culture</a:t>
            </a:r>
            <a:endParaRPr lang="en-US" sz="1400" dirty="0">
              <a:cs typeface="Calibri"/>
            </a:endParaRPr>
          </a:p>
          <a:p>
            <a:pPr lvl="2"/>
            <a:r>
              <a:rPr lang="en-US" sz="1400" dirty="0"/>
              <a:t>looked promising, but hard to access and research and had no information on Metis</a:t>
            </a:r>
            <a:endParaRPr lang="en-US" sz="1400" dirty="0">
              <a:cs typeface="Calibri"/>
            </a:endParaRPr>
          </a:p>
          <a:p>
            <a:pPr lvl="1"/>
            <a:endParaRPr lang="en-US" sz="1400"/>
          </a:p>
        </p:txBody>
      </p:sp>
      <p:pic>
        <p:nvPicPr>
          <p:cNvPr id="14" name="Picture 14" descr="Graphical user interface, text, application, email&#10;&#10;Description automatically generated">
            <a:extLst>
              <a:ext uri="{FF2B5EF4-FFF2-40B4-BE49-F238E27FC236}">
                <a16:creationId xmlns:a16="http://schemas.microsoft.com/office/drawing/2014/main" id="{1153D521-080E-7422-9C71-27EBE4583F97}"/>
              </a:ext>
            </a:extLst>
          </p:cNvPr>
          <p:cNvPicPr>
            <a:picLocks noGrp="1" noChangeAspect="1"/>
          </p:cNvPicPr>
          <p:nvPr>
            <p:ph sz="quarter" idx="4"/>
          </p:nvPr>
        </p:nvPicPr>
        <p:blipFill rotWithShape="1">
          <a:blip r:embed="rId2"/>
          <a:srcRect t="827" r="-1" b="14729"/>
          <a:stretch/>
        </p:blipFill>
        <p:spPr>
          <a:xfrm>
            <a:off x="6293951" y="420455"/>
            <a:ext cx="5317286" cy="5130681"/>
          </a:xfrm>
          <a:prstGeom prst="rect">
            <a:avLst/>
          </a:prstGeom>
        </p:spPr>
      </p:pic>
    </p:spTree>
    <p:extLst>
      <p:ext uri="{BB962C8B-B14F-4D97-AF65-F5344CB8AC3E}">
        <p14:creationId xmlns:p14="http://schemas.microsoft.com/office/powerpoint/2010/main" val="3260965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522353A4-6133-A2EE-90E8-21AC8A33192A}"/>
              </a:ext>
            </a:extLst>
          </p:cNvPr>
          <p:cNvPicPr>
            <a:picLocks noChangeAspect="1"/>
          </p:cNvPicPr>
          <p:nvPr/>
        </p:nvPicPr>
        <p:blipFill rotWithShape="1">
          <a:blip r:embed="rId2">
            <a:alphaModFix amt="35000"/>
          </a:blip>
          <a:srcRect t="15294" r="-2" b="-2"/>
          <a:stretch/>
        </p:blipFill>
        <p:spPr>
          <a:xfrm>
            <a:off x="20" y="10"/>
            <a:ext cx="12191980" cy="6857990"/>
          </a:xfrm>
          <a:prstGeom prst="rect">
            <a:avLst/>
          </a:prstGeom>
        </p:spPr>
      </p:pic>
      <p:sp>
        <p:nvSpPr>
          <p:cNvPr id="2" name="Title 1">
            <a:extLst>
              <a:ext uri="{FF2B5EF4-FFF2-40B4-BE49-F238E27FC236}">
                <a16:creationId xmlns:a16="http://schemas.microsoft.com/office/drawing/2014/main" id="{8B6488AD-BACF-94DC-D46E-5BDA5D6BAD98}"/>
              </a:ext>
            </a:extLst>
          </p:cNvPr>
          <p:cNvSpPr>
            <a:spLocks noGrp="1"/>
          </p:cNvSpPr>
          <p:nvPr>
            <p:ph type="title"/>
          </p:nvPr>
        </p:nvSpPr>
        <p:spPr>
          <a:xfrm>
            <a:off x="838200" y="365125"/>
            <a:ext cx="10515600" cy="1325563"/>
          </a:xfrm>
        </p:spPr>
        <p:txBody>
          <a:bodyPr>
            <a:normAutofit/>
          </a:bodyPr>
          <a:lstStyle/>
          <a:p>
            <a:r>
              <a:rPr lang="en-US">
                <a:solidFill>
                  <a:srgbClr val="FFFFFF"/>
                </a:solidFill>
                <a:cs typeface="Calibri Light"/>
              </a:rPr>
              <a:t>Third Search Tangent</a:t>
            </a:r>
            <a:endParaRPr lang="en-US">
              <a:solidFill>
                <a:srgbClr val="FFFFFF"/>
              </a:solidFill>
            </a:endParaRPr>
          </a:p>
        </p:txBody>
      </p:sp>
      <p:graphicFrame>
        <p:nvGraphicFramePr>
          <p:cNvPr id="5" name="Content Placeholder 2">
            <a:extLst>
              <a:ext uri="{FF2B5EF4-FFF2-40B4-BE49-F238E27FC236}">
                <a16:creationId xmlns:a16="http://schemas.microsoft.com/office/drawing/2014/main" id="{73CE1A22-5F10-95CC-F8F9-34AA5F45642E}"/>
              </a:ext>
            </a:extLst>
          </p:cNvPr>
          <p:cNvGraphicFramePr>
            <a:graphicFrameLocks noGrp="1"/>
          </p:cNvGraphicFramePr>
          <p:nvPr>
            <p:ph idx="1"/>
            <p:extLst>
              <p:ext uri="{D42A27DB-BD31-4B8C-83A1-F6EECF244321}">
                <p14:modId xmlns:p14="http://schemas.microsoft.com/office/powerpoint/2010/main" val="296637398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4144934"/>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Arc 11">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44BB837-B6EF-0D2A-D785-2F6AAB5FC200}"/>
              </a:ext>
            </a:extLst>
          </p:cNvPr>
          <p:cNvSpPr>
            <a:spLocks noGrp="1"/>
          </p:cNvSpPr>
          <p:nvPr>
            <p:ph type="title"/>
          </p:nvPr>
        </p:nvSpPr>
        <p:spPr>
          <a:xfrm>
            <a:off x="5923717" y="1198361"/>
            <a:ext cx="5458838" cy="1325563"/>
          </a:xfrm>
        </p:spPr>
        <p:txBody>
          <a:bodyPr vert="horz" lIns="91440" tIns="45720" rIns="91440" bIns="45720" rtlCol="0" anchor="ctr">
            <a:normAutofit/>
          </a:bodyPr>
          <a:lstStyle/>
          <a:p>
            <a:r>
              <a:rPr lang="en-US" sz="2800" kern="1200">
                <a:solidFill>
                  <a:srgbClr val="FFC000"/>
                </a:solidFill>
                <a:latin typeface="+mj-lt"/>
                <a:ea typeface="+mj-ea"/>
                <a:cs typeface="+mj-cs"/>
              </a:rPr>
              <a:t>Fourth Search: </a:t>
            </a:r>
            <a:r>
              <a:rPr lang="en-US" sz="2800" kern="1200">
                <a:latin typeface="+mj-lt"/>
                <a:ea typeface="+mj-ea"/>
                <a:cs typeface="+mj-cs"/>
              </a:rPr>
              <a:t>"Metis Children's Literature in Schools": </a:t>
            </a:r>
            <a:r>
              <a:rPr lang="en-US" sz="2800" kern="1200" err="1">
                <a:latin typeface="+mj-lt"/>
                <a:ea typeface="+mj-ea"/>
                <a:cs typeface="+mj-cs"/>
              </a:rPr>
              <a:t>ULeth</a:t>
            </a:r>
            <a:r>
              <a:rPr lang="en-US" sz="2800" kern="1200">
                <a:latin typeface="+mj-lt"/>
                <a:ea typeface="+mj-ea"/>
                <a:cs typeface="+mj-cs"/>
              </a:rPr>
              <a:t> Library Databases by Subject – Education</a:t>
            </a:r>
          </a:p>
          <a:p>
            <a:endParaRPr lang="en-US" sz="2800" kern="1200">
              <a:solidFill>
                <a:schemeClr val="tx1"/>
              </a:solidFill>
              <a:latin typeface="+mj-lt"/>
              <a:ea typeface="+mj-ea"/>
              <a:cs typeface="+mj-cs"/>
            </a:endParaRPr>
          </a:p>
        </p:txBody>
      </p:sp>
      <p:sp>
        <p:nvSpPr>
          <p:cNvPr id="14" name="Freeform: Shape 13">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5" descr="Graphical user interface, text, application, email&#10;&#10;Description automatically generated">
            <a:extLst>
              <a:ext uri="{FF2B5EF4-FFF2-40B4-BE49-F238E27FC236}">
                <a16:creationId xmlns:a16="http://schemas.microsoft.com/office/drawing/2014/main" id="{6EE82838-20F8-7DEB-BE7D-95A1F13A5943}"/>
              </a:ext>
            </a:extLst>
          </p:cNvPr>
          <p:cNvPicPr>
            <a:picLocks noGrp="1" noChangeAspect="1"/>
          </p:cNvPicPr>
          <p:nvPr>
            <p:ph sz="half" idx="2"/>
          </p:nvPr>
        </p:nvPicPr>
        <p:blipFill>
          <a:blip r:embed="rId2"/>
          <a:stretch>
            <a:fillRect/>
          </a:stretch>
        </p:blipFill>
        <p:spPr>
          <a:xfrm>
            <a:off x="257484" y="179668"/>
            <a:ext cx="5755041" cy="6242656"/>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Content Placeholder 2">
            <a:extLst>
              <a:ext uri="{FF2B5EF4-FFF2-40B4-BE49-F238E27FC236}">
                <a16:creationId xmlns:a16="http://schemas.microsoft.com/office/drawing/2014/main" id="{1B7F183E-68B3-4DD0-0591-065E739DC8C1}"/>
              </a:ext>
            </a:extLst>
          </p:cNvPr>
          <p:cNvSpPr>
            <a:spLocks noGrp="1"/>
          </p:cNvSpPr>
          <p:nvPr>
            <p:ph sz="half" idx="1"/>
          </p:nvPr>
        </p:nvSpPr>
        <p:spPr>
          <a:xfrm>
            <a:off x="5923717" y="2602670"/>
            <a:ext cx="6163328" cy="4063124"/>
          </a:xfrm>
        </p:spPr>
        <p:txBody>
          <a:bodyPr vert="horz" lIns="91440" tIns="45720" rIns="91440" bIns="45720" rtlCol="0" anchor="t">
            <a:normAutofit/>
          </a:bodyPr>
          <a:lstStyle/>
          <a:p>
            <a:r>
              <a:rPr lang="en-US" sz="2000">
                <a:latin typeface="Calibri Light"/>
                <a:cs typeface="Calibri Light"/>
              </a:rPr>
              <a:t>Database: Education Research Complete </a:t>
            </a:r>
          </a:p>
          <a:p>
            <a:pPr lvl="1"/>
            <a:r>
              <a:rPr lang="en-US" sz="2000">
                <a:latin typeface="Calibri Light"/>
                <a:cs typeface="Calibri Light"/>
              </a:rPr>
              <a:t>Less examples of children's literature</a:t>
            </a:r>
          </a:p>
          <a:p>
            <a:pPr lvl="1"/>
            <a:r>
              <a:rPr lang="en-US" sz="2000">
                <a:latin typeface="Calibri Light"/>
                <a:cs typeface="Calibri Light"/>
              </a:rPr>
              <a:t>Findings of Saskatchewan related articles</a:t>
            </a:r>
          </a:p>
          <a:p>
            <a:pPr lvl="1"/>
            <a:r>
              <a:rPr lang="en-US" sz="2000">
                <a:latin typeface="Calibri Light"/>
                <a:cs typeface="Calibri Light"/>
              </a:rPr>
              <a:t>More argumentative of language instead of literature</a:t>
            </a:r>
          </a:p>
          <a:p>
            <a:pPr lvl="1"/>
            <a:r>
              <a:rPr lang="en-US" sz="2000">
                <a:latin typeface="Calibri Light"/>
                <a:cs typeface="Calibri Light"/>
              </a:rPr>
              <a:t>Articles appear to have information relevant to class teachings and the identity Metis struggle to find and implement into society – </a:t>
            </a:r>
            <a:r>
              <a:rPr lang="en-US" sz="2000" b="1">
                <a:latin typeface="Calibri Light"/>
                <a:cs typeface="Calibri Light"/>
              </a:rPr>
              <a:t>why does the society not include children?</a:t>
            </a:r>
          </a:p>
        </p:txBody>
      </p:sp>
    </p:spTree>
    <p:extLst>
      <p:ext uri="{BB962C8B-B14F-4D97-AF65-F5344CB8AC3E}">
        <p14:creationId xmlns:p14="http://schemas.microsoft.com/office/powerpoint/2010/main" val="1311296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E82430-66A7-228F-1C5A-BD621F6EAAE4}"/>
              </a:ext>
            </a:extLst>
          </p:cNvPr>
          <p:cNvSpPr>
            <a:spLocks noGrp="1"/>
          </p:cNvSpPr>
          <p:nvPr>
            <p:ph type="title"/>
          </p:nvPr>
        </p:nvSpPr>
        <p:spPr>
          <a:xfrm>
            <a:off x="838200" y="365125"/>
            <a:ext cx="10515600" cy="1325563"/>
          </a:xfrm>
        </p:spPr>
        <p:txBody>
          <a:bodyPr>
            <a:normAutofit/>
          </a:bodyPr>
          <a:lstStyle/>
          <a:p>
            <a:r>
              <a:rPr lang="en-US" sz="5400">
                <a:cs typeface="Calibri Light"/>
              </a:rPr>
              <a:t>Fourth Search Tangent</a:t>
            </a:r>
            <a:endParaRPr lang="en-US"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8591F99-A4F1-0B89-798C-CC1C189CD066}"/>
              </a:ext>
            </a:extLst>
          </p:cNvPr>
          <p:cNvSpPr>
            <a:spLocks noGrp="1"/>
          </p:cNvSpPr>
          <p:nvPr>
            <p:ph idx="1"/>
          </p:nvPr>
        </p:nvSpPr>
        <p:spPr>
          <a:xfrm>
            <a:off x="838200" y="1929384"/>
            <a:ext cx="10515600" cy="4251960"/>
          </a:xfrm>
        </p:spPr>
        <p:txBody>
          <a:bodyPr vert="horz" lIns="91440" tIns="45720" rIns="91440" bIns="45720" rtlCol="0" anchor="t">
            <a:normAutofit/>
          </a:bodyPr>
          <a:lstStyle/>
          <a:p>
            <a:r>
              <a:rPr lang="en-US" sz="2000" dirty="0">
                <a:latin typeface="Calibri Light"/>
                <a:cs typeface="Calibri Light"/>
              </a:rPr>
              <a:t>"From School in Community to a Community-Based School: The Influence of an Aboriginal Principal on Culture-Based School Development."</a:t>
            </a:r>
          </a:p>
          <a:p>
            <a:pPr lvl="1"/>
            <a:r>
              <a:rPr lang="en-US" sz="2000" dirty="0">
                <a:latin typeface="Calibri Light"/>
                <a:cs typeface="Calibri"/>
              </a:rPr>
              <a:t>Unavailable</a:t>
            </a:r>
          </a:p>
          <a:p>
            <a:pPr lvl="1"/>
            <a:r>
              <a:rPr lang="en-US" sz="2000" dirty="0">
                <a:latin typeface="Calibri Light"/>
                <a:cs typeface="Calibri"/>
              </a:rPr>
              <a:t>Seemed to be spot-on to my research so I went onto Google and found the exact same article through the University of Calgary (This journal is from the University of Saskatchewan)</a:t>
            </a:r>
          </a:p>
          <a:p>
            <a:pPr lvl="1"/>
            <a:r>
              <a:rPr lang="en-US" sz="2000" dirty="0">
                <a:latin typeface="Calibri Light"/>
                <a:cs typeface="Calibri"/>
              </a:rPr>
              <a:t>Found the same article</a:t>
            </a:r>
          </a:p>
          <a:p>
            <a:pPr lvl="1"/>
            <a:r>
              <a:rPr lang="en-US" sz="2000" dirty="0">
                <a:latin typeface="Calibri Light"/>
                <a:cs typeface="Calibri"/>
              </a:rPr>
              <a:t>Was a study of three Indigenous groups in a small area and the promotion of Canadian Aboriginal schools </a:t>
            </a:r>
          </a:p>
          <a:p>
            <a:pPr lvl="1"/>
            <a:endParaRPr lang="en-US" sz="2000" dirty="0">
              <a:latin typeface="Calibri Light"/>
              <a:cs typeface="Calibri"/>
            </a:endParaRPr>
          </a:p>
          <a:p>
            <a:pPr lvl="1"/>
            <a:r>
              <a:rPr lang="en-US" sz="2000" dirty="0">
                <a:latin typeface="Calibri Light"/>
                <a:cs typeface="Calibri"/>
              </a:rPr>
              <a:t>Love the idea of having a smaller focus such as three Indigenous groups for a more authentic interpretation of culture and identity affecting their lives – relates to website and the </a:t>
            </a:r>
            <a:r>
              <a:rPr lang="en-US" sz="2000" u="sng" dirty="0">
                <a:latin typeface="Calibri Light"/>
                <a:cs typeface="Calibri"/>
              </a:rPr>
              <a:t>focus of storytelling</a:t>
            </a:r>
            <a:r>
              <a:rPr lang="en-US" sz="2000" dirty="0">
                <a:latin typeface="Calibri Light"/>
                <a:cs typeface="Calibri"/>
              </a:rPr>
              <a:t> and outside resources one cannot usually achieve in an academic standpoint</a:t>
            </a:r>
          </a:p>
        </p:txBody>
      </p:sp>
    </p:spTree>
    <p:extLst>
      <p:ext uri="{BB962C8B-B14F-4D97-AF65-F5344CB8AC3E}">
        <p14:creationId xmlns:p14="http://schemas.microsoft.com/office/powerpoint/2010/main" val="2982800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1983</Words>
  <Application>Microsoft Office PowerPoint</Application>
  <PresentationFormat>Widescreen</PresentationFormat>
  <Paragraphs>113</Paragraphs>
  <Slides>16</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Trace A Path Assignment</vt:lpstr>
      <vt:lpstr>First Search: "Metis History and Culture" on Google Scholar</vt:lpstr>
      <vt:lpstr>Second Search: "Educational Resources About Metis History and Culture": ULeth Library Database</vt:lpstr>
      <vt:lpstr>Second Search Tangent</vt:lpstr>
      <vt:lpstr>Epiphany</vt:lpstr>
      <vt:lpstr>Third Search: "Metis Children's Literature in Schools": ULeth Library Databases by Subject – Indigenous Studies</vt:lpstr>
      <vt:lpstr>Third Search Tangent</vt:lpstr>
      <vt:lpstr>Fourth Search: "Metis Children's Literature in Schools": ULeth Library Databases by Subject – Education </vt:lpstr>
      <vt:lpstr>Fourth Search Tangent</vt:lpstr>
      <vt:lpstr>Fifth Search: "Metis Storytelling in Education": ULeth Library Databases by Subject – Education</vt:lpstr>
      <vt:lpstr>Fifth Search Tangent</vt:lpstr>
      <vt:lpstr>Fifth Search Tangent Continued</vt:lpstr>
      <vt:lpstr>Sixth Search: Metis Storytelling in Elementary Education </vt:lpstr>
      <vt:lpstr>REDEFINING HOW SUCCESS IS MEASURED in First Nations, Inuit and Métis Learning Handbook</vt:lpstr>
      <vt:lpstr>Curriculum Laboratory – First Nations, Metis and Inuit Perspectives in K-12 Literature: Indigenous Voices and Ways of Knowing </vt:lpstr>
      <vt:lpstr>Findings &amp; Thoughts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Alyssa White</dc:creator>
  <cp:lastModifiedBy>White, Alyssa</cp:lastModifiedBy>
  <cp:revision>1530</cp:revision>
  <dcterms:created xsi:type="dcterms:W3CDTF">2022-11-30T20:51:02Z</dcterms:created>
  <dcterms:modified xsi:type="dcterms:W3CDTF">2022-12-11T01:56:43Z</dcterms:modified>
</cp:coreProperties>
</file>